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48" r:id="rId3"/>
    <p:sldId id="259" r:id="rId4"/>
    <p:sldId id="425" r:id="rId5"/>
    <p:sldId id="261" r:id="rId6"/>
    <p:sldId id="349" r:id="rId7"/>
    <p:sldId id="258" r:id="rId8"/>
    <p:sldId id="472" r:id="rId9"/>
    <p:sldId id="363" r:id="rId10"/>
    <p:sldId id="364" r:id="rId11"/>
    <p:sldId id="266" r:id="rId12"/>
    <p:sldId id="422" r:id="rId13"/>
    <p:sldId id="267" r:id="rId14"/>
    <p:sldId id="268" r:id="rId15"/>
    <p:sldId id="436" r:id="rId16"/>
    <p:sldId id="449" r:id="rId17"/>
    <p:sldId id="392" r:id="rId18"/>
    <p:sldId id="393" r:id="rId19"/>
    <p:sldId id="390" r:id="rId20"/>
    <p:sldId id="272" r:id="rId21"/>
    <p:sldId id="273" r:id="rId22"/>
    <p:sldId id="274" r:id="rId23"/>
    <p:sldId id="409" r:id="rId24"/>
    <p:sldId id="437" r:id="rId25"/>
    <p:sldId id="450" r:id="rId26"/>
    <p:sldId id="278" r:id="rId27"/>
    <p:sldId id="279" r:id="rId28"/>
    <p:sldId id="281" r:id="rId29"/>
    <p:sldId id="282" r:id="rId30"/>
    <p:sldId id="284" r:id="rId31"/>
    <p:sldId id="285" r:id="rId32"/>
    <p:sldId id="416" r:id="rId33"/>
    <p:sldId id="401" r:id="rId34"/>
    <p:sldId id="402" r:id="rId35"/>
    <p:sldId id="408" r:id="rId36"/>
    <p:sldId id="286" r:id="rId37"/>
    <p:sldId id="404" r:id="rId38"/>
    <p:sldId id="275" r:id="rId39"/>
    <p:sldId id="277" r:id="rId40"/>
    <p:sldId id="435" r:id="rId41"/>
    <p:sldId id="366" r:id="rId42"/>
    <p:sldId id="289" r:id="rId43"/>
    <p:sldId id="288" r:id="rId44"/>
    <p:sldId id="423" r:id="rId45"/>
    <p:sldId id="444" r:id="rId46"/>
    <p:sldId id="459" r:id="rId47"/>
    <p:sldId id="292" r:id="rId48"/>
    <p:sldId id="299" r:id="rId49"/>
    <p:sldId id="295" r:id="rId50"/>
    <p:sldId id="296" r:id="rId51"/>
    <p:sldId id="297" r:id="rId52"/>
    <p:sldId id="438" r:id="rId53"/>
    <p:sldId id="372" r:id="rId54"/>
    <p:sldId id="310" r:id="rId55"/>
    <p:sldId id="311" r:id="rId56"/>
    <p:sldId id="321" r:id="rId57"/>
    <p:sldId id="308" r:id="rId58"/>
    <p:sldId id="351" r:id="rId59"/>
    <p:sldId id="305" r:id="rId60"/>
    <p:sldId id="304" r:id="rId61"/>
    <p:sldId id="315" r:id="rId62"/>
    <p:sldId id="348" r:id="rId63"/>
    <p:sldId id="388" r:id="rId64"/>
    <p:sldId id="386" r:id="rId65"/>
    <p:sldId id="387" r:id="rId66"/>
    <p:sldId id="439" r:id="rId67"/>
    <p:sldId id="452" r:id="rId68"/>
    <p:sldId id="376" r:id="rId69"/>
    <p:sldId id="453" r:id="rId70"/>
    <p:sldId id="458" r:id="rId71"/>
    <p:sldId id="454" r:id="rId72"/>
    <p:sldId id="469" r:id="rId73"/>
    <p:sldId id="455" r:id="rId74"/>
    <p:sldId id="456" r:id="rId75"/>
    <p:sldId id="379" r:id="rId76"/>
    <p:sldId id="433" r:id="rId77"/>
    <p:sldId id="343" r:id="rId78"/>
    <p:sldId id="442" r:id="rId79"/>
    <p:sldId id="471" r:id="rId80"/>
    <p:sldId id="470" r:id="rId81"/>
    <p:sldId id="451" r:id="rId82"/>
    <p:sldId id="461" r:id="rId83"/>
    <p:sldId id="460" r:id="rId84"/>
    <p:sldId id="443" r:id="rId85"/>
    <p:sldId id="463" r:id="rId86"/>
    <p:sldId id="462" r:id="rId87"/>
    <p:sldId id="464" r:id="rId88"/>
    <p:sldId id="465" r:id="rId89"/>
    <p:sldId id="457" r:id="rId90"/>
    <p:sldId id="44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9" autoAdjust="0"/>
    <p:restoredTop sz="94660"/>
  </p:normalViewPr>
  <p:slideViewPr>
    <p:cSldViewPr snapToGrid="0">
      <p:cViewPr varScale="1">
        <p:scale>
          <a:sx n="190" d="100"/>
          <a:sy n="190" d="100"/>
        </p:scale>
        <p:origin x="216" y="1272"/>
      </p:cViewPr>
      <p:guideLst/>
    </p:cSldViewPr>
  </p:slideViewPr>
  <p:notesTextViewPr>
    <p:cViewPr>
      <p:scale>
        <a:sx n="1" d="1"/>
        <a:sy n="1" d="1"/>
      </p:scale>
      <p:origin x="0" y="0"/>
    </p:cViewPr>
  </p:notesTextViewPr>
  <p:sorterViewPr>
    <p:cViewPr varScale="1">
      <p:scale>
        <a:sx n="1" d="1"/>
        <a:sy n="1" d="1"/>
      </p:scale>
      <p:origin x="0" y="-137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F477D-41F1-45A6-9620-F03AAE4D9EA0}" type="datetimeFigureOut">
              <a:rPr lang="en-US" smtClean="0"/>
              <a:t>2/17/26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2454821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F477D-41F1-45A6-9620-F03AAE4D9EA0}" type="datetimeFigureOut">
              <a:rPr lang="en-US" smtClean="0"/>
              <a:t>2/17/26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125439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F477D-41F1-45A6-9620-F03AAE4D9EA0}" type="datetimeFigureOut">
              <a:rPr lang="en-US" smtClean="0"/>
              <a:t>2/17/26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9447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F477D-41F1-45A6-9620-F03AAE4D9EA0}" type="datetimeFigureOut">
              <a:rPr lang="en-US" smtClean="0"/>
              <a:t>2/17/26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318964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F477D-41F1-45A6-9620-F03AAE4D9EA0}" type="datetimeFigureOut">
              <a:rPr lang="en-US" smtClean="0"/>
              <a:t>2/17/26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27514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F477D-41F1-45A6-9620-F03AAE4D9EA0}" type="datetimeFigureOut">
              <a:rPr lang="en-US" smtClean="0"/>
              <a:t>2/17/26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152152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F477D-41F1-45A6-9620-F03AAE4D9EA0}" type="datetimeFigureOut">
              <a:rPr lang="en-US" smtClean="0"/>
              <a:t>2/17/26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78702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F477D-41F1-45A6-9620-F03AAE4D9EA0}" type="datetimeFigureOut">
              <a:rPr lang="en-US" smtClean="0"/>
              <a:t>2/17/26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17143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F477D-41F1-45A6-9620-F03AAE4D9EA0}" type="datetimeFigureOut">
              <a:rPr lang="en-US" smtClean="0"/>
              <a:t>2/17/26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425024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F477D-41F1-45A6-9620-F03AAE4D9EA0}" type="datetimeFigureOut">
              <a:rPr lang="en-US" smtClean="0"/>
              <a:t>2/17/26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109284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F477D-41F1-45A6-9620-F03AAE4D9EA0}" type="datetimeFigureOut">
              <a:rPr lang="en-US" smtClean="0"/>
              <a:t>2/17/26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AA6678-407D-45BD-868A-332EEFEC391A}" type="slidenum">
              <a:rPr lang="en-US" smtClean="0"/>
              <a:t>‹#›</a:t>
            </a:fld>
            <a:endParaRPr lang="en-US" dirty="0"/>
          </a:p>
        </p:txBody>
      </p:sp>
    </p:spTree>
    <p:extLst>
      <p:ext uri="{BB962C8B-B14F-4D97-AF65-F5344CB8AC3E}">
        <p14:creationId xmlns:p14="http://schemas.microsoft.com/office/powerpoint/2010/main" val="290212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F477D-41F1-45A6-9620-F03AAE4D9EA0}" type="datetimeFigureOut">
              <a:rPr lang="en-US" smtClean="0"/>
              <a:t>2/17/26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A6678-407D-45BD-868A-332EEFEC391A}" type="slidenum">
              <a:rPr lang="en-US" smtClean="0"/>
              <a:t>‹#›</a:t>
            </a:fld>
            <a:endParaRPr lang="en-US" dirty="0"/>
          </a:p>
        </p:txBody>
      </p:sp>
    </p:spTree>
    <p:extLst>
      <p:ext uri="{BB962C8B-B14F-4D97-AF65-F5344CB8AC3E}">
        <p14:creationId xmlns:p14="http://schemas.microsoft.com/office/powerpoint/2010/main" val="1878108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3287" y="4267069"/>
            <a:ext cx="10378823" cy="1715496"/>
          </a:xfrm>
        </p:spPr>
        <p:txBody>
          <a:bodyPr>
            <a:normAutofit fontScale="90000"/>
          </a:bodyPr>
          <a:lstStyle/>
          <a:p>
            <a:br>
              <a:rPr lang="en-US" dirty="0">
                <a:latin typeface="+mn-lt"/>
              </a:rPr>
            </a:br>
            <a:r>
              <a:rPr lang="en-US" dirty="0">
                <a:latin typeface="+mn-lt"/>
              </a:rPr>
              <a:t>No Rules</a:t>
            </a:r>
            <a:br>
              <a:rPr lang="en-US" dirty="0">
                <a:latin typeface="+mn-lt"/>
              </a:rPr>
            </a:br>
            <a:r>
              <a:rPr lang="en-US" dirty="0">
                <a:latin typeface="+mn-lt"/>
              </a:rPr>
              <a:t>No Boundaries</a:t>
            </a:r>
            <a:br>
              <a:rPr lang="en-US" dirty="0">
                <a:latin typeface="+mn-lt"/>
              </a:rPr>
            </a:br>
            <a:r>
              <a:rPr lang="en-US" dirty="0">
                <a:latin typeface="+mn-lt"/>
              </a:rPr>
              <a:t>No Complaints</a:t>
            </a:r>
            <a:br>
              <a:rPr lang="en-US" dirty="0">
                <a:latin typeface="+mn-lt"/>
              </a:rPr>
            </a:br>
            <a:r>
              <a:rPr lang="en-US" dirty="0">
                <a:latin typeface="+mn-lt"/>
              </a:rPr>
              <a:t>“All Day”</a:t>
            </a:r>
            <a:br>
              <a:rPr lang="en-US" dirty="0">
                <a:latin typeface="+mn-lt"/>
              </a:rPr>
            </a:br>
            <a:r>
              <a:rPr lang="en-US" dirty="0">
                <a:latin typeface="+mn-lt"/>
              </a:rPr>
              <a:t>Southern California </a:t>
            </a:r>
            <a:br>
              <a:rPr lang="en-US" dirty="0">
                <a:latin typeface="+mn-lt"/>
              </a:rPr>
            </a:br>
            <a:r>
              <a:rPr lang="en-US" dirty="0">
                <a:latin typeface="+mn-lt"/>
              </a:rPr>
              <a:t>Transmitter Hunting</a:t>
            </a:r>
            <a:br>
              <a:rPr lang="en-US" dirty="0">
                <a:latin typeface="+mn-lt"/>
              </a:rPr>
            </a:br>
            <a:r>
              <a:rPr lang="en-US" sz="4200" dirty="0">
                <a:latin typeface="+mn-lt"/>
              </a:rPr>
              <a:t>146.565 MHz</a:t>
            </a:r>
            <a:br>
              <a:rPr lang="en-US" sz="4200" dirty="0">
                <a:latin typeface="+mn-lt"/>
              </a:rPr>
            </a:br>
            <a:r>
              <a:rPr lang="en-US" sz="4200" dirty="0">
                <a:latin typeface="+mn-lt"/>
              </a:rPr>
              <a:t>Fourth Saturday</a:t>
            </a:r>
          </a:p>
        </p:txBody>
      </p:sp>
      <p:sp>
        <p:nvSpPr>
          <p:cNvPr id="3" name="Subtitle 2"/>
          <p:cNvSpPr>
            <a:spLocks noGrp="1"/>
          </p:cNvSpPr>
          <p:nvPr>
            <p:ph type="subTitle" idx="1"/>
          </p:nvPr>
        </p:nvSpPr>
        <p:spPr>
          <a:xfrm>
            <a:off x="342144" y="4633137"/>
            <a:ext cx="3147290" cy="1900164"/>
          </a:xfrm>
        </p:spPr>
        <p:txBody>
          <a:bodyPr>
            <a:normAutofit fontScale="92500"/>
          </a:bodyPr>
          <a:lstStyle/>
          <a:p>
            <a:pPr algn="l">
              <a:lnSpc>
                <a:spcPct val="120000"/>
              </a:lnSpc>
            </a:pPr>
            <a:r>
              <a:rPr lang="en-US" sz="3100" dirty="0"/>
              <a:t>J. Scott Bovitz</a:t>
            </a:r>
            <a:br>
              <a:rPr lang="en-US" sz="3100" dirty="0"/>
            </a:br>
            <a:r>
              <a:rPr lang="en-US" sz="3100" dirty="0"/>
              <a:t>N6MI (n6mi.com)</a:t>
            </a:r>
            <a:br>
              <a:rPr lang="en-US" sz="3100" dirty="0"/>
            </a:br>
            <a:r>
              <a:rPr lang="en-US" sz="3100" dirty="0"/>
              <a:t>bovitz@bovitz.com</a:t>
            </a:r>
          </a:p>
          <a:p>
            <a:pPr algn="l"/>
            <a:endParaRPr lang="en-US" dirty="0"/>
          </a:p>
        </p:txBody>
      </p:sp>
      <p:sp>
        <p:nvSpPr>
          <p:cNvPr id="6" name="TextBox 5"/>
          <p:cNvSpPr txBox="1"/>
          <p:nvPr/>
        </p:nvSpPr>
        <p:spPr>
          <a:xfrm>
            <a:off x="342144" y="1061104"/>
            <a:ext cx="1016000" cy="369332"/>
          </a:xfrm>
          <a:prstGeom prst="rect">
            <a:avLst/>
          </a:prstGeom>
          <a:noFill/>
        </p:spPr>
        <p:txBody>
          <a:bodyPr wrap="square" rtlCol="0">
            <a:spAutoFit/>
          </a:bodyPr>
          <a:lstStyle/>
          <a:p>
            <a:r>
              <a:rPr lang="en-US" dirty="0"/>
              <a:t>v. 3</a:t>
            </a:r>
          </a:p>
        </p:txBody>
      </p:sp>
      <p:sp>
        <p:nvSpPr>
          <p:cNvPr id="7" name="TextBox 6"/>
          <p:cNvSpPr txBox="1"/>
          <p:nvPr/>
        </p:nvSpPr>
        <p:spPr>
          <a:xfrm>
            <a:off x="254558" y="230107"/>
            <a:ext cx="5616889" cy="830997"/>
          </a:xfrm>
          <a:prstGeom prst="rect">
            <a:avLst/>
          </a:prstGeom>
          <a:noFill/>
        </p:spPr>
        <p:txBody>
          <a:bodyPr wrap="square" rtlCol="0">
            <a:spAutoFit/>
          </a:bodyPr>
          <a:lstStyle/>
          <a:p>
            <a:r>
              <a:rPr lang="en-US" sz="2400" dirty="0"/>
              <a:t>Pasadena Amateur Radio Club</a:t>
            </a:r>
          </a:p>
          <a:p>
            <a:r>
              <a:rPr lang="en-US" sz="2400" dirty="0"/>
              <a:t>February 24, 2026, 7:00 p.m.</a:t>
            </a:r>
          </a:p>
        </p:txBody>
      </p:sp>
    </p:spTree>
    <p:extLst>
      <p:ext uri="{BB962C8B-B14F-4D97-AF65-F5344CB8AC3E}">
        <p14:creationId xmlns:p14="http://schemas.microsoft.com/office/powerpoint/2010/main" val="411005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5544" y="762851"/>
            <a:ext cx="6330480" cy="52579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39675">
            <a:off x="5685509" y="1388966"/>
            <a:ext cx="5388187" cy="4041140"/>
          </a:xfrm>
          <a:prstGeom prst="rect">
            <a:avLst/>
          </a:prstGeom>
        </p:spPr>
      </p:pic>
      <p:sp>
        <p:nvSpPr>
          <p:cNvPr id="2" name="TextBox 1">
            <a:extLst>
              <a:ext uri="{FF2B5EF4-FFF2-40B4-BE49-F238E27FC236}">
                <a16:creationId xmlns:a16="http://schemas.microsoft.com/office/drawing/2014/main" id="{24968752-9A87-E195-A8D0-4C8AA1FDB058}"/>
              </a:ext>
            </a:extLst>
          </p:cNvPr>
          <p:cNvSpPr txBox="1"/>
          <p:nvPr/>
        </p:nvSpPr>
        <p:spPr>
          <a:xfrm>
            <a:off x="6562845" y="6089299"/>
            <a:ext cx="800155" cy="369332"/>
          </a:xfrm>
          <a:prstGeom prst="rect">
            <a:avLst/>
          </a:prstGeom>
          <a:noFill/>
        </p:spPr>
        <p:txBody>
          <a:bodyPr wrap="none" rtlCol="0">
            <a:spAutoFit/>
          </a:bodyPr>
          <a:lstStyle/>
          <a:p>
            <a:r>
              <a:rPr lang="en-US" b="1" dirty="0"/>
              <a:t>N6EKS</a:t>
            </a:r>
          </a:p>
        </p:txBody>
      </p:sp>
    </p:spTree>
    <p:extLst>
      <p:ext uri="{BB962C8B-B14F-4D97-AF65-F5344CB8AC3E}">
        <p14:creationId xmlns:p14="http://schemas.microsoft.com/office/powerpoint/2010/main" val="3705879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95" y="1554060"/>
            <a:ext cx="7772400" cy="1143000"/>
          </a:xfrm>
        </p:spPr>
        <p:txBody>
          <a:bodyPr>
            <a:noAutofit/>
          </a:bodyPr>
          <a:lstStyle/>
          <a:p>
            <a:r>
              <a:rPr lang="en-US" sz="9600" dirty="0">
                <a:latin typeface="+mn-lt"/>
              </a:rPr>
              <a:t>Radio installations</a:t>
            </a:r>
            <a:br>
              <a:rPr lang="en-US" sz="9600" dirty="0">
                <a:latin typeface="+mn-lt"/>
              </a:rPr>
            </a:br>
            <a:endParaRPr lang="en-US" sz="9600" dirty="0">
              <a:latin typeface="+mn-lt"/>
            </a:endParaRPr>
          </a:p>
        </p:txBody>
      </p:sp>
    </p:spTree>
    <p:extLst>
      <p:ext uri="{BB962C8B-B14F-4D97-AF65-F5344CB8AC3E}">
        <p14:creationId xmlns:p14="http://schemas.microsoft.com/office/powerpoint/2010/main" val="199036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04" y="1005840"/>
            <a:ext cx="11158196" cy="5171440"/>
          </a:xfrm>
          <a:prstGeom prst="rect">
            <a:avLst/>
          </a:prstGeom>
        </p:spPr>
      </p:pic>
      <p:sp>
        <p:nvSpPr>
          <p:cNvPr id="2" name="TextBox 1">
            <a:extLst>
              <a:ext uri="{FF2B5EF4-FFF2-40B4-BE49-F238E27FC236}">
                <a16:creationId xmlns:a16="http://schemas.microsoft.com/office/drawing/2014/main" id="{42F05308-B373-48B3-B1E7-56612F8E7857}"/>
              </a:ext>
            </a:extLst>
          </p:cNvPr>
          <p:cNvSpPr txBox="1"/>
          <p:nvPr/>
        </p:nvSpPr>
        <p:spPr>
          <a:xfrm>
            <a:off x="7743464" y="231494"/>
            <a:ext cx="2650602" cy="646331"/>
          </a:xfrm>
          <a:prstGeom prst="rect">
            <a:avLst/>
          </a:prstGeom>
          <a:noFill/>
        </p:spPr>
        <p:txBody>
          <a:bodyPr wrap="square" rtlCol="0">
            <a:spAutoFit/>
          </a:bodyPr>
          <a:lstStyle/>
          <a:p>
            <a:r>
              <a:rPr lang="en-US" sz="3600" dirty="0"/>
              <a:t>1933</a:t>
            </a:r>
          </a:p>
        </p:txBody>
      </p:sp>
    </p:spTree>
    <p:extLst>
      <p:ext uri="{BB962C8B-B14F-4D97-AF65-F5344CB8AC3E}">
        <p14:creationId xmlns:p14="http://schemas.microsoft.com/office/powerpoint/2010/main" val="138301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 Scott Bovitz\Desktop\Add to t-hunt talk\IMG_7447.jpg"/>
          <p:cNvPicPr>
            <a:picLocks noChangeAspect="1" noChangeArrowheads="1"/>
          </p:cNvPicPr>
          <p:nvPr/>
        </p:nvPicPr>
        <p:blipFill>
          <a:blip r:embed="rId2" cstate="print"/>
          <a:srcRect/>
          <a:stretch>
            <a:fillRect/>
          </a:stretch>
        </p:blipFill>
        <p:spPr bwMode="auto">
          <a:xfrm>
            <a:off x="1636078" y="400987"/>
            <a:ext cx="10079352" cy="5797446"/>
          </a:xfrm>
          <a:prstGeom prst="rect">
            <a:avLst/>
          </a:prstGeom>
          <a:noFill/>
        </p:spPr>
      </p:pic>
      <p:sp>
        <p:nvSpPr>
          <p:cNvPr id="2" name="TextBox 1"/>
          <p:cNvSpPr txBox="1"/>
          <p:nvPr/>
        </p:nvSpPr>
        <p:spPr>
          <a:xfrm>
            <a:off x="283564" y="400987"/>
            <a:ext cx="4038600" cy="769441"/>
          </a:xfrm>
          <a:prstGeom prst="rect">
            <a:avLst/>
          </a:prstGeom>
          <a:noFill/>
        </p:spPr>
        <p:txBody>
          <a:bodyPr wrap="square" rtlCol="0">
            <a:spAutoFit/>
          </a:bodyPr>
          <a:lstStyle/>
          <a:p>
            <a:r>
              <a:rPr lang="en-US" sz="4400" dirty="0"/>
              <a:t>1998</a:t>
            </a:r>
          </a:p>
        </p:txBody>
      </p:sp>
    </p:spTree>
    <p:extLst>
      <p:ext uri="{BB962C8B-B14F-4D97-AF65-F5344CB8AC3E}">
        <p14:creationId xmlns:p14="http://schemas.microsoft.com/office/powerpoint/2010/main" val="66624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35833" y="304800"/>
            <a:ext cx="7772400" cy="1143000"/>
          </a:xfrm>
        </p:spPr>
        <p:txBody>
          <a:bodyPr/>
          <a:lstStyle/>
          <a:p>
            <a:pPr algn="l" eaLnBrk="1" hangingPunct="1"/>
            <a:r>
              <a:rPr lang="en-US" dirty="0">
                <a:latin typeface="+mn-lt"/>
              </a:rPr>
              <a:t>2000</a:t>
            </a:r>
          </a:p>
        </p:txBody>
      </p:sp>
      <p:pic>
        <p:nvPicPr>
          <p:cNvPr id="25603" name="Picture 4" descr="http://bovitz.com/n6mi/hunt%20images/2000/2000-05/kf6gqradiosdash.jpg"/>
          <p:cNvPicPr>
            <a:picLocks noChangeAspect="1" noChangeArrowheads="1"/>
          </p:cNvPicPr>
          <p:nvPr/>
        </p:nvPicPr>
        <p:blipFill>
          <a:blip r:embed="rId2" cstate="print"/>
          <a:srcRect/>
          <a:stretch>
            <a:fillRect/>
          </a:stretch>
        </p:blipFill>
        <p:spPr bwMode="auto">
          <a:xfrm>
            <a:off x="2256644" y="376003"/>
            <a:ext cx="9179282" cy="5897380"/>
          </a:xfrm>
          <a:prstGeom prst="rect">
            <a:avLst/>
          </a:prstGeom>
          <a:noFill/>
          <a:ln w="9525">
            <a:noFill/>
            <a:miter lim="800000"/>
            <a:headEnd/>
            <a:tailEnd/>
          </a:ln>
        </p:spPr>
      </p:pic>
    </p:spTree>
    <p:extLst>
      <p:ext uri="{BB962C8B-B14F-4D97-AF65-F5344CB8AC3E}">
        <p14:creationId xmlns:p14="http://schemas.microsoft.com/office/powerpoint/2010/main" val="372313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car, person&#10;&#10;Description automatically generated">
            <a:extLst>
              <a:ext uri="{FF2B5EF4-FFF2-40B4-BE49-F238E27FC236}">
                <a16:creationId xmlns:a16="http://schemas.microsoft.com/office/drawing/2014/main" id="{118F6101-6DD1-45B6-907E-2CB85F02A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982" y="409454"/>
            <a:ext cx="8052122" cy="6039092"/>
          </a:xfrm>
          <a:prstGeom prst="rect">
            <a:avLst/>
          </a:prstGeom>
        </p:spPr>
      </p:pic>
      <p:sp>
        <p:nvSpPr>
          <p:cNvPr id="4" name="TextBox 3">
            <a:extLst>
              <a:ext uri="{FF2B5EF4-FFF2-40B4-BE49-F238E27FC236}">
                <a16:creationId xmlns:a16="http://schemas.microsoft.com/office/drawing/2014/main" id="{41FE0918-4EC8-4067-973D-E270B3C68451}"/>
              </a:ext>
            </a:extLst>
          </p:cNvPr>
          <p:cNvSpPr txBox="1"/>
          <p:nvPr/>
        </p:nvSpPr>
        <p:spPr>
          <a:xfrm>
            <a:off x="700268" y="409454"/>
            <a:ext cx="1736203" cy="707886"/>
          </a:xfrm>
          <a:prstGeom prst="rect">
            <a:avLst/>
          </a:prstGeom>
          <a:noFill/>
        </p:spPr>
        <p:txBody>
          <a:bodyPr wrap="square" rtlCol="0">
            <a:spAutoFit/>
          </a:bodyPr>
          <a:lstStyle/>
          <a:p>
            <a:r>
              <a:rPr lang="en-US" sz="4000" dirty="0"/>
              <a:t>2026</a:t>
            </a:r>
          </a:p>
        </p:txBody>
      </p:sp>
    </p:spTree>
    <p:extLst>
      <p:ext uri="{BB962C8B-B14F-4D97-AF65-F5344CB8AC3E}">
        <p14:creationId xmlns:p14="http://schemas.microsoft.com/office/powerpoint/2010/main" val="272478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A664-303D-CAE8-3D90-5FE86D5CA6C4}"/>
              </a:ext>
            </a:extLst>
          </p:cNvPr>
          <p:cNvSpPr>
            <a:spLocks noGrp="1"/>
          </p:cNvSpPr>
          <p:nvPr>
            <p:ph type="title"/>
          </p:nvPr>
        </p:nvSpPr>
        <p:spPr>
          <a:xfrm>
            <a:off x="649014" y="396656"/>
            <a:ext cx="10515600" cy="1325563"/>
          </a:xfrm>
        </p:spPr>
        <p:txBody>
          <a:bodyPr>
            <a:noAutofit/>
          </a:bodyPr>
          <a:lstStyle/>
          <a:p>
            <a:r>
              <a:rPr lang="en-US" sz="9600" dirty="0">
                <a:latin typeface="+mn-lt"/>
              </a:rPr>
              <a:t>Attenuators</a:t>
            </a:r>
          </a:p>
        </p:txBody>
      </p:sp>
    </p:spTree>
    <p:extLst>
      <p:ext uri="{BB962C8B-B14F-4D97-AF65-F5344CB8AC3E}">
        <p14:creationId xmlns:p14="http://schemas.microsoft.com/office/powerpoint/2010/main" val="70317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535" y="226444"/>
            <a:ext cx="8451011" cy="6338258"/>
          </a:xfrm>
          <a:prstGeom prst="rect">
            <a:avLst/>
          </a:prstGeom>
        </p:spPr>
      </p:pic>
    </p:spTree>
    <p:extLst>
      <p:ext uri="{BB962C8B-B14F-4D97-AF65-F5344CB8AC3E}">
        <p14:creationId xmlns:p14="http://schemas.microsoft.com/office/powerpoint/2010/main" val="3917399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575" y="136852"/>
            <a:ext cx="9919658" cy="6613105"/>
          </a:xfrm>
          <a:prstGeom prst="rect">
            <a:avLst/>
          </a:prstGeom>
        </p:spPr>
      </p:pic>
    </p:spTree>
    <p:extLst>
      <p:ext uri="{BB962C8B-B14F-4D97-AF65-F5344CB8AC3E}">
        <p14:creationId xmlns:p14="http://schemas.microsoft.com/office/powerpoint/2010/main" val="3760328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423" y="1055239"/>
            <a:ext cx="10515600" cy="1325563"/>
          </a:xfrm>
        </p:spPr>
        <p:txBody>
          <a:bodyPr>
            <a:noAutofit/>
          </a:bodyPr>
          <a:lstStyle/>
          <a:p>
            <a:r>
              <a:rPr lang="en-US" sz="9600" dirty="0">
                <a:latin typeface="+mn-lt"/>
              </a:rPr>
              <a:t>Mobile</a:t>
            </a:r>
            <a:br>
              <a:rPr lang="en-US" sz="9600" dirty="0">
                <a:latin typeface="+mn-lt"/>
              </a:rPr>
            </a:br>
            <a:r>
              <a:rPr lang="en-US" sz="9600" dirty="0">
                <a:latin typeface="+mn-lt"/>
              </a:rPr>
              <a:t>antennas</a:t>
            </a:r>
          </a:p>
        </p:txBody>
      </p:sp>
    </p:spTree>
    <p:extLst>
      <p:ext uri="{BB962C8B-B14F-4D97-AF65-F5344CB8AC3E}">
        <p14:creationId xmlns:p14="http://schemas.microsoft.com/office/powerpoint/2010/main" val="4792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My Documents\My Pictures\photo\photo-categories\amateur radio\transmitter hunts\2000\2000-03 t-hunt\web ready\maint5pano2.jpg">
            <a:extLst>
              <a:ext uri="{FF2B5EF4-FFF2-40B4-BE49-F238E27FC236}">
                <a16:creationId xmlns:a16="http://schemas.microsoft.com/office/drawing/2014/main" id="{F23E8E58-DEAF-B859-51D3-85360F8356A5}"/>
              </a:ext>
            </a:extLst>
          </p:cNvPr>
          <p:cNvPicPr>
            <a:picLocks noChangeAspect="1" noChangeArrowheads="1"/>
          </p:cNvPicPr>
          <p:nvPr/>
        </p:nvPicPr>
        <p:blipFill>
          <a:blip r:embed="rId2" cstate="print"/>
          <a:srcRect/>
          <a:stretch>
            <a:fillRect/>
          </a:stretch>
        </p:blipFill>
        <p:spPr bwMode="auto">
          <a:xfrm>
            <a:off x="524400" y="622738"/>
            <a:ext cx="11143199" cy="5612524"/>
          </a:xfrm>
          <a:prstGeom prst="rect">
            <a:avLst/>
          </a:prstGeom>
          <a:noFill/>
          <a:ln w="9525">
            <a:noFill/>
            <a:miter lim="800000"/>
            <a:headEnd/>
            <a:tailEnd/>
          </a:ln>
        </p:spPr>
      </p:pic>
    </p:spTree>
    <p:extLst>
      <p:ext uri="{BB962C8B-B14F-4D97-AF65-F5344CB8AC3E}">
        <p14:creationId xmlns:p14="http://schemas.microsoft.com/office/powerpoint/2010/main" val="3545417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J. Scott Bovitz\Desktop\Add to t-hunt talk\DSC00088.jpg"/>
          <p:cNvPicPr>
            <a:picLocks noChangeAspect="1" noChangeArrowheads="1"/>
          </p:cNvPicPr>
          <p:nvPr/>
        </p:nvPicPr>
        <p:blipFill>
          <a:blip r:embed="rId2" cstate="print"/>
          <a:srcRect/>
          <a:stretch>
            <a:fillRect/>
          </a:stretch>
        </p:blipFill>
        <p:spPr bwMode="auto">
          <a:xfrm>
            <a:off x="2302399" y="433049"/>
            <a:ext cx="8854441" cy="5902960"/>
          </a:xfrm>
          <a:prstGeom prst="rect">
            <a:avLst/>
          </a:prstGeom>
          <a:noFill/>
        </p:spPr>
      </p:pic>
      <p:sp>
        <p:nvSpPr>
          <p:cNvPr id="2" name="TextBox 1"/>
          <p:cNvSpPr txBox="1"/>
          <p:nvPr/>
        </p:nvSpPr>
        <p:spPr>
          <a:xfrm>
            <a:off x="599607" y="433049"/>
            <a:ext cx="1933731" cy="830997"/>
          </a:xfrm>
          <a:prstGeom prst="rect">
            <a:avLst/>
          </a:prstGeom>
          <a:noFill/>
        </p:spPr>
        <p:txBody>
          <a:bodyPr wrap="square" rtlCol="0">
            <a:spAutoFit/>
          </a:bodyPr>
          <a:lstStyle/>
          <a:p>
            <a:r>
              <a:rPr lang="en-US" sz="4800" dirty="0"/>
              <a:t>1988</a:t>
            </a:r>
          </a:p>
        </p:txBody>
      </p:sp>
    </p:spTree>
    <p:extLst>
      <p:ext uri="{BB962C8B-B14F-4D97-AF65-F5344CB8AC3E}">
        <p14:creationId xmlns:p14="http://schemas.microsoft.com/office/powerpoint/2010/main" val="312168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2950" y="428802"/>
            <a:ext cx="7772400" cy="1143000"/>
          </a:xfrm>
        </p:spPr>
        <p:txBody>
          <a:bodyPr>
            <a:normAutofit fontScale="90000"/>
          </a:bodyPr>
          <a:lstStyle/>
          <a:p>
            <a:pPr algn="l" eaLnBrk="1" hangingPunct="1"/>
            <a:r>
              <a:rPr lang="en-US" dirty="0">
                <a:latin typeface="+mn-lt"/>
              </a:rPr>
              <a:t>2000</a:t>
            </a:r>
            <a:br>
              <a:rPr lang="en-US" dirty="0"/>
            </a:br>
            <a:endParaRPr lang="en-US" dirty="0"/>
          </a:p>
        </p:txBody>
      </p:sp>
      <p:pic>
        <p:nvPicPr>
          <p:cNvPr id="8195" name="Picture 4" descr="http://bovitz.com/n6mi/hunt%20images/2000/2000-05/kf6gqvehiclestart.jpg"/>
          <p:cNvPicPr>
            <a:picLocks noChangeAspect="1" noChangeArrowheads="1"/>
          </p:cNvPicPr>
          <p:nvPr/>
        </p:nvPicPr>
        <p:blipFill>
          <a:blip r:embed="rId2" cstate="print"/>
          <a:srcRect/>
          <a:stretch>
            <a:fillRect/>
          </a:stretch>
        </p:blipFill>
        <p:spPr bwMode="auto">
          <a:xfrm>
            <a:off x="1944014" y="428802"/>
            <a:ext cx="9727243" cy="5971998"/>
          </a:xfrm>
          <a:prstGeom prst="rect">
            <a:avLst/>
          </a:prstGeom>
          <a:noFill/>
          <a:ln w="9525">
            <a:noFill/>
            <a:miter lim="800000"/>
            <a:headEnd/>
            <a:tailEnd/>
          </a:ln>
        </p:spPr>
      </p:pic>
    </p:spTree>
    <p:extLst>
      <p:ext uri="{BB962C8B-B14F-4D97-AF65-F5344CB8AC3E}">
        <p14:creationId xmlns:p14="http://schemas.microsoft.com/office/powerpoint/2010/main" val="2637194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499673" y="324787"/>
            <a:ext cx="7772400" cy="1143000"/>
          </a:xfrm>
        </p:spPr>
        <p:txBody>
          <a:bodyPr/>
          <a:lstStyle/>
          <a:p>
            <a:pPr algn="l" eaLnBrk="1" hangingPunct="1"/>
            <a:r>
              <a:rPr lang="en-US" dirty="0">
                <a:latin typeface="Palatino Linotype" panose="02040502050505030304" pitchFamily="18" charset="0"/>
              </a:rPr>
              <a:t>2011</a:t>
            </a:r>
          </a:p>
        </p:txBody>
      </p:sp>
      <p:pic>
        <p:nvPicPr>
          <p:cNvPr id="1026" name="Picture 2" descr="C:\Users\J. Scott Bovitz\Desktop\Add to t-hunt talk\IMG_7443.jpg"/>
          <p:cNvPicPr>
            <a:picLocks noChangeAspect="1" noChangeArrowheads="1"/>
          </p:cNvPicPr>
          <p:nvPr/>
        </p:nvPicPr>
        <p:blipFill>
          <a:blip r:embed="rId2" cstate="print"/>
          <a:srcRect/>
          <a:stretch>
            <a:fillRect/>
          </a:stretch>
        </p:blipFill>
        <p:spPr bwMode="auto">
          <a:xfrm>
            <a:off x="2112364" y="324787"/>
            <a:ext cx="9052378" cy="6014802"/>
          </a:xfrm>
          <a:prstGeom prst="rect">
            <a:avLst/>
          </a:prstGeom>
          <a:noFill/>
        </p:spPr>
      </p:pic>
    </p:spTree>
    <p:extLst>
      <p:ext uri="{BB962C8B-B14F-4D97-AF65-F5344CB8AC3E}">
        <p14:creationId xmlns:p14="http://schemas.microsoft.com/office/powerpoint/2010/main" val="355444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680" y="369591"/>
            <a:ext cx="9013586" cy="6009057"/>
          </a:xfrm>
          <a:prstGeom prst="rect">
            <a:avLst/>
          </a:prstGeom>
        </p:spPr>
      </p:pic>
      <p:sp>
        <p:nvSpPr>
          <p:cNvPr id="3" name="TextBox 2"/>
          <p:cNvSpPr txBox="1"/>
          <p:nvPr/>
        </p:nvSpPr>
        <p:spPr>
          <a:xfrm>
            <a:off x="488013" y="369591"/>
            <a:ext cx="1808480" cy="769441"/>
          </a:xfrm>
          <a:prstGeom prst="rect">
            <a:avLst/>
          </a:prstGeom>
          <a:noFill/>
        </p:spPr>
        <p:txBody>
          <a:bodyPr wrap="square" rtlCol="0">
            <a:spAutoFit/>
          </a:bodyPr>
          <a:lstStyle/>
          <a:p>
            <a:r>
              <a:rPr lang="en-US" sz="4400" dirty="0"/>
              <a:t>2019</a:t>
            </a:r>
          </a:p>
        </p:txBody>
      </p:sp>
    </p:spTree>
    <p:extLst>
      <p:ext uri="{BB962C8B-B14F-4D97-AF65-F5344CB8AC3E}">
        <p14:creationId xmlns:p14="http://schemas.microsoft.com/office/powerpoint/2010/main" val="213910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nside of a car&#10;&#10;Description automatically generated">
            <a:extLst>
              <a:ext uri="{FF2B5EF4-FFF2-40B4-BE49-F238E27FC236}">
                <a16:creationId xmlns:a16="http://schemas.microsoft.com/office/drawing/2014/main" id="{ABB7979B-765B-4EF5-9C5F-843E2AB62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TextBox 3">
            <a:extLst>
              <a:ext uri="{FF2B5EF4-FFF2-40B4-BE49-F238E27FC236}">
                <a16:creationId xmlns:a16="http://schemas.microsoft.com/office/drawing/2014/main" id="{C04497D5-329C-4A7B-B6DE-27D8CC0C8E00}"/>
              </a:ext>
            </a:extLst>
          </p:cNvPr>
          <p:cNvSpPr txBox="1"/>
          <p:nvPr/>
        </p:nvSpPr>
        <p:spPr>
          <a:xfrm>
            <a:off x="925734" y="445626"/>
            <a:ext cx="2598516" cy="707886"/>
          </a:xfrm>
          <a:prstGeom prst="rect">
            <a:avLst/>
          </a:prstGeom>
          <a:noFill/>
        </p:spPr>
        <p:txBody>
          <a:bodyPr wrap="square" rtlCol="0">
            <a:spAutoFit/>
          </a:bodyPr>
          <a:lstStyle/>
          <a:p>
            <a:r>
              <a:rPr lang="en-US" sz="4000" dirty="0"/>
              <a:t>2026</a:t>
            </a:r>
          </a:p>
        </p:txBody>
      </p:sp>
    </p:spTree>
    <p:extLst>
      <p:ext uri="{BB962C8B-B14F-4D97-AF65-F5344CB8AC3E}">
        <p14:creationId xmlns:p14="http://schemas.microsoft.com/office/powerpoint/2010/main" val="99552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1813-84C8-6D64-E1FB-AA0C69080C67}"/>
              </a:ext>
            </a:extLst>
          </p:cNvPr>
          <p:cNvSpPr>
            <a:spLocks noGrp="1"/>
          </p:cNvSpPr>
          <p:nvPr>
            <p:ph type="title"/>
          </p:nvPr>
        </p:nvSpPr>
        <p:spPr>
          <a:xfrm>
            <a:off x="646040" y="1006256"/>
            <a:ext cx="10515600" cy="1325563"/>
          </a:xfrm>
        </p:spPr>
        <p:txBody>
          <a:bodyPr>
            <a:noAutofit/>
          </a:bodyPr>
          <a:lstStyle/>
          <a:p>
            <a:r>
              <a:rPr lang="en-US" sz="9600" dirty="0"/>
              <a:t>The hole in the roof</a:t>
            </a:r>
            <a:br>
              <a:rPr lang="en-US" sz="9600" dirty="0"/>
            </a:br>
            <a:r>
              <a:rPr lang="en-US" sz="9600" dirty="0"/>
              <a:t>(it only hurts a little)</a:t>
            </a:r>
          </a:p>
        </p:txBody>
      </p:sp>
    </p:spTree>
    <p:extLst>
      <p:ext uri="{BB962C8B-B14F-4D97-AF65-F5344CB8AC3E}">
        <p14:creationId xmlns:p14="http://schemas.microsoft.com/office/powerpoint/2010/main" val="59186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 Scott Bovitz\Desktop\Add to t-hunt talk\Drilling-roof.jpg"/>
          <p:cNvPicPr>
            <a:picLocks noChangeAspect="1" noChangeArrowheads="1"/>
          </p:cNvPicPr>
          <p:nvPr/>
        </p:nvPicPr>
        <p:blipFill>
          <a:blip r:embed="rId2" cstate="print"/>
          <a:srcRect/>
          <a:stretch>
            <a:fillRect/>
          </a:stretch>
        </p:blipFill>
        <p:spPr bwMode="auto">
          <a:xfrm>
            <a:off x="2810822" y="275888"/>
            <a:ext cx="6116707" cy="5960020"/>
          </a:xfrm>
          <a:prstGeom prst="rect">
            <a:avLst/>
          </a:prstGeom>
          <a:noFill/>
          <a:ln w="9525">
            <a:noFill/>
            <a:miter lim="800000"/>
            <a:headEnd/>
            <a:tailEnd/>
          </a:ln>
        </p:spPr>
      </p:pic>
    </p:spTree>
    <p:extLst>
      <p:ext uri="{BB962C8B-B14F-4D97-AF65-F5344CB8AC3E}">
        <p14:creationId xmlns:p14="http://schemas.microsoft.com/office/powerpoint/2010/main" val="2641855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J. Scott Bovitz\Desktop\Add to t-hunt talk\Tom-drills-unibit.jpg"/>
          <p:cNvPicPr>
            <a:picLocks noChangeAspect="1" noChangeArrowheads="1"/>
          </p:cNvPicPr>
          <p:nvPr/>
        </p:nvPicPr>
        <p:blipFill>
          <a:blip r:embed="rId2" cstate="print"/>
          <a:srcRect/>
          <a:stretch>
            <a:fillRect/>
          </a:stretch>
        </p:blipFill>
        <p:spPr bwMode="auto">
          <a:xfrm>
            <a:off x="1828800" y="228600"/>
            <a:ext cx="8572500" cy="6362700"/>
          </a:xfrm>
          <a:prstGeom prst="rect">
            <a:avLst/>
          </a:prstGeom>
          <a:noFill/>
          <a:ln w="9525">
            <a:noFill/>
            <a:miter lim="800000"/>
            <a:headEnd/>
            <a:tailEnd/>
          </a:ln>
        </p:spPr>
      </p:pic>
    </p:spTree>
    <p:extLst>
      <p:ext uri="{BB962C8B-B14F-4D97-AF65-F5344CB8AC3E}">
        <p14:creationId xmlns:p14="http://schemas.microsoft.com/office/powerpoint/2010/main" val="1705277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 Scott Bovitz\Desktop\Add to t-hunt talk\Hole-punch-held.jpg"/>
          <p:cNvPicPr>
            <a:picLocks noChangeAspect="1" noChangeArrowheads="1"/>
          </p:cNvPicPr>
          <p:nvPr/>
        </p:nvPicPr>
        <p:blipFill>
          <a:blip r:embed="rId2" cstate="print"/>
          <a:srcRect/>
          <a:stretch>
            <a:fillRect/>
          </a:stretch>
        </p:blipFill>
        <p:spPr bwMode="auto">
          <a:xfrm>
            <a:off x="1680148" y="387246"/>
            <a:ext cx="9524336" cy="5968584"/>
          </a:xfrm>
          <a:prstGeom prst="rect">
            <a:avLst/>
          </a:prstGeom>
          <a:noFill/>
          <a:ln w="9525">
            <a:noFill/>
            <a:miter lim="800000"/>
            <a:headEnd/>
            <a:tailEnd/>
          </a:ln>
        </p:spPr>
      </p:pic>
    </p:spTree>
    <p:extLst>
      <p:ext uri="{BB962C8B-B14F-4D97-AF65-F5344CB8AC3E}">
        <p14:creationId xmlns:p14="http://schemas.microsoft.com/office/powerpoint/2010/main" val="230276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 Scott Bovitz\Desktop\Add to t-hunt talk\Hole-punch-connected.jpg"/>
          <p:cNvPicPr>
            <a:picLocks noChangeAspect="1" noChangeArrowheads="1"/>
          </p:cNvPicPr>
          <p:nvPr/>
        </p:nvPicPr>
        <p:blipFill>
          <a:blip r:embed="rId2" cstate="print"/>
          <a:srcRect/>
          <a:stretch>
            <a:fillRect/>
          </a:stretch>
        </p:blipFill>
        <p:spPr bwMode="auto">
          <a:xfrm>
            <a:off x="1828800" y="228600"/>
            <a:ext cx="8572500" cy="5772150"/>
          </a:xfrm>
          <a:prstGeom prst="rect">
            <a:avLst/>
          </a:prstGeom>
          <a:noFill/>
          <a:ln w="9525">
            <a:noFill/>
            <a:miter lim="800000"/>
            <a:headEnd/>
            <a:tailEnd/>
          </a:ln>
        </p:spPr>
      </p:pic>
    </p:spTree>
    <p:extLst>
      <p:ext uri="{BB962C8B-B14F-4D97-AF65-F5344CB8AC3E}">
        <p14:creationId xmlns:p14="http://schemas.microsoft.com/office/powerpoint/2010/main" val="263362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 Scott Bovitz\DocumentsDataMusic\Bovitz articles &amp; speeches\2010\2010-04-16 Visalia DX convention\2010-04-03 show\N6MI van (1).jpg"/>
          <p:cNvPicPr>
            <a:picLocks noChangeAspect="1" noChangeArrowheads="1"/>
          </p:cNvPicPr>
          <p:nvPr/>
        </p:nvPicPr>
        <p:blipFill>
          <a:blip r:embed="rId2" cstate="print"/>
          <a:srcRect/>
          <a:stretch>
            <a:fillRect/>
          </a:stretch>
        </p:blipFill>
        <p:spPr bwMode="auto">
          <a:xfrm>
            <a:off x="1930036" y="443329"/>
            <a:ext cx="9222757" cy="5879508"/>
          </a:xfrm>
          <a:prstGeom prst="rect">
            <a:avLst/>
          </a:prstGeom>
          <a:noFill/>
          <a:ln w="9525">
            <a:noFill/>
            <a:miter lim="800000"/>
            <a:headEnd/>
            <a:tailEnd/>
          </a:ln>
        </p:spPr>
      </p:pic>
      <p:sp>
        <p:nvSpPr>
          <p:cNvPr id="2" name="TextBox 1"/>
          <p:cNvSpPr txBox="1"/>
          <p:nvPr/>
        </p:nvSpPr>
        <p:spPr>
          <a:xfrm>
            <a:off x="314039" y="318925"/>
            <a:ext cx="6019800" cy="769441"/>
          </a:xfrm>
          <a:prstGeom prst="rect">
            <a:avLst/>
          </a:prstGeom>
          <a:noFill/>
        </p:spPr>
        <p:txBody>
          <a:bodyPr wrap="square" rtlCol="0">
            <a:spAutoFit/>
          </a:bodyPr>
          <a:lstStyle/>
          <a:p>
            <a:r>
              <a:rPr lang="en-US" sz="4400" dirty="0"/>
              <a:t>1973</a:t>
            </a:r>
          </a:p>
        </p:txBody>
      </p:sp>
    </p:spTree>
    <p:extLst>
      <p:ext uri="{BB962C8B-B14F-4D97-AF65-F5344CB8AC3E}">
        <p14:creationId xmlns:p14="http://schemas.microsoft.com/office/powerpoint/2010/main" val="2292959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J. Scott Bovitz\Desktop\Add to t-hunt talk\Hole-in-roof.jpg"/>
          <p:cNvPicPr>
            <a:picLocks noChangeAspect="1" noChangeArrowheads="1"/>
          </p:cNvPicPr>
          <p:nvPr/>
        </p:nvPicPr>
        <p:blipFill>
          <a:blip r:embed="rId2" cstate="print"/>
          <a:srcRect/>
          <a:stretch>
            <a:fillRect/>
          </a:stretch>
        </p:blipFill>
        <p:spPr bwMode="auto">
          <a:xfrm>
            <a:off x="1752600" y="123826"/>
            <a:ext cx="8572500" cy="6581775"/>
          </a:xfrm>
          <a:prstGeom prst="rect">
            <a:avLst/>
          </a:prstGeom>
          <a:noFill/>
          <a:ln w="9525">
            <a:noFill/>
            <a:miter lim="800000"/>
            <a:headEnd/>
            <a:tailEnd/>
          </a:ln>
        </p:spPr>
      </p:pic>
    </p:spTree>
    <p:extLst>
      <p:ext uri="{BB962C8B-B14F-4D97-AF65-F5344CB8AC3E}">
        <p14:creationId xmlns:p14="http://schemas.microsoft.com/office/powerpoint/2010/main" val="383063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ste-cover.jpg"/>
          <p:cNvPicPr>
            <a:picLocks noChangeAspect="1"/>
          </p:cNvPicPr>
          <p:nvPr/>
        </p:nvPicPr>
        <p:blipFill>
          <a:blip r:embed="rId2" cstate="print"/>
          <a:stretch>
            <a:fillRect/>
          </a:stretch>
        </p:blipFill>
        <p:spPr>
          <a:xfrm>
            <a:off x="3245370" y="507001"/>
            <a:ext cx="6146827" cy="5894124"/>
          </a:xfrm>
          <a:prstGeom prst="rect">
            <a:avLst/>
          </a:prstGeom>
        </p:spPr>
      </p:pic>
    </p:spTree>
    <p:extLst>
      <p:ext uri="{BB962C8B-B14F-4D97-AF65-F5344CB8AC3E}">
        <p14:creationId xmlns:p14="http://schemas.microsoft.com/office/powerpoint/2010/main" val="2980496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760" y="350520"/>
            <a:ext cx="9136380" cy="6090920"/>
          </a:xfrm>
          <a:prstGeom prst="rect">
            <a:avLst/>
          </a:prstGeom>
        </p:spPr>
      </p:pic>
    </p:spTree>
    <p:extLst>
      <p:ext uri="{BB962C8B-B14F-4D97-AF65-F5344CB8AC3E}">
        <p14:creationId xmlns:p14="http://schemas.microsoft.com/office/powerpoint/2010/main" val="2546410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654294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155466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490" y="354161"/>
            <a:ext cx="9108775" cy="6072517"/>
          </a:xfrm>
          <a:prstGeom prst="rect">
            <a:avLst/>
          </a:prstGeom>
        </p:spPr>
      </p:pic>
    </p:spTree>
    <p:extLst>
      <p:ext uri="{BB962C8B-B14F-4D97-AF65-F5344CB8AC3E}">
        <p14:creationId xmlns:p14="http://schemas.microsoft.com/office/powerpoint/2010/main" val="3333320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J. Scott Bovitz\Desktop\Add to t-hunt talk\N6MI-base-plate.jpg"/>
          <p:cNvPicPr>
            <a:picLocks noChangeAspect="1" noChangeArrowheads="1"/>
          </p:cNvPicPr>
          <p:nvPr/>
        </p:nvPicPr>
        <p:blipFill>
          <a:blip r:embed="rId2" cstate="print"/>
          <a:srcRect/>
          <a:stretch>
            <a:fillRect/>
          </a:stretch>
        </p:blipFill>
        <p:spPr bwMode="auto">
          <a:xfrm>
            <a:off x="2743201" y="228600"/>
            <a:ext cx="6824663" cy="6172200"/>
          </a:xfrm>
          <a:prstGeom prst="rect">
            <a:avLst/>
          </a:prstGeom>
          <a:noFill/>
          <a:ln w="9525">
            <a:noFill/>
            <a:miter lim="800000"/>
            <a:headEnd/>
            <a:tailEnd/>
          </a:ln>
        </p:spPr>
      </p:pic>
    </p:spTree>
    <p:extLst>
      <p:ext uri="{BB962C8B-B14F-4D97-AF65-F5344CB8AC3E}">
        <p14:creationId xmlns:p14="http://schemas.microsoft.com/office/powerpoint/2010/main" val="755317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951" y="221890"/>
            <a:ext cx="9410700" cy="6273800"/>
          </a:xfrm>
          <a:prstGeom prst="rect">
            <a:avLst/>
          </a:prstGeom>
        </p:spPr>
      </p:pic>
    </p:spTree>
    <p:extLst>
      <p:ext uri="{BB962C8B-B14F-4D97-AF65-F5344CB8AC3E}">
        <p14:creationId xmlns:p14="http://schemas.microsoft.com/office/powerpoint/2010/main" val="1699089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96" y="347870"/>
            <a:ext cx="7772400" cy="1143000"/>
          </a:xfrm>
        </p:spPr>
        <p:txBody>
          <a:bodyPr>
            <a:noAutofit/>
          </a:bodyPr>
          <a:lstStyle/>
          <a:p>
            <a:pPr algn="l"/>
            <a:r>
              <a:rPr lang="en-US" sz="9600" dirty="0">
                <a:latin typeface="+mn-lt"/>
              </a:rPr>
              <a:t>Vehicles</a:t>
            </a:r>
          </a:p>
        </p:txBody>
      </p:sp>
      <p:pic>
        <p:nvPicPr>
          <p:cNvPr id="4" name="Picture 3" descr="A sign on a hill&#10;&#10;AI-generated content may be incorrect.">
            <a:extLst>
              <a:ext uri="{FF2B5EF4-FFF2-40B4-BE49-F238E27FC236}">
                <a16:creationId xmlns:a16="http://schemas.microsoft.com/office/drawing/2014/main" id="{8E2B28B5-1FEA-499E-FA96-A0955C9C0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780" y="0"/>
            <a:ext cx="3857625" cy="6858000"/>
          </a:xfrm>
          <a:prstGeom prst="rect">
            <a:avLst/>
          </a:prstGeom>
        </p:spPr>
      </p:pic>
    </p:spTree>
    <p:extLst>
      <p:ext uri="{BB962C8B-B14F-4D97-AF65-F5344CB8AC3E}">
        <p14:creationId xmlns:p14="http://schemas.microsoft.com/office/powerpoint/2010/main" val="3347268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83367" y="534649"/>
            <a:ext cx="7772400" cy="1143000"/>
          </a:xfrm>
        </p:spPr>
        <p:txBody>
          <a:bodyPr/>
          <a:lstStyle/>
          <a:p>
            <a:pPr algn="l" eaLnBrk="1" hangingPunct="1"/>
            <a:r>
              <a:rPr lang="en-US" dirty="0">
                <a:latin typeface="+mn-lt"/>
              </a:rPr>
              <a:t>1998</a:t>
            </a:r>
          </a:p>
        </p:txBody>
      </p:sp>
      <p:pic>
        <p:nvPicPr>
          <p:cNvPr id="52227" name="Picture 4" descr="http://bovitz.com/n6mi/hunt%20images/1999/8-1999/kf6gqbigrock.jpg"/>
          <p:cNvPicPr>
            <a:picLocks noChangeAspect="1" noChangeArrowheads="1"/>
          </p:cNvPicPr>
          <p:nvPr/>
        </p:nvPicPr>
        <p:blipFill>
          <a:blip r:embed="rId2" cstate="print"/>
          <a:srcRect/>
          <a:stretch>
            <a:fillRect/>
          </a:stretch>
        </p:blipFill>
        <p:spPr bwMode="auto">
          <a:xfrm>
            <a:off x="2241028" y="534649"/>
            <a:ext cx="8536899" cy="5690694"/>
          </a:xfrm>
          <a:prstGeom prst="rect">
            <a:avLst/>
          </a:prstGeom>
          <a:noFill/>
          <a:ln w="9525">
            <a:noFill/>
            <a:miter lim="800000"/>
            <a:headEnd/>
            <a:tailEnd/>
          </a:ln>
        </p:spPr>
      </p:pic>
    </p:spTree>
    <p:extLst>
      <p:ext uri="{BB962C8B-B14F-4D97-AF65-F5344CB8AC3E}">
        <p14:creationId xmlns:p14="http://schemas.microsoft.com/office/powerpoint/2010/main" val="228378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338" y="473095"/>
            <a:ext cx="6490741" cy="4376134"/>
          </a:xfrm>
          <a:prstGeom prst="rect">
            <a:avLst/>
          </a:prstGeom>
        </p:spPr>
        <p:txBody>
          <a:bodyPr wrap="square">
            <a:spAutoFit/>
          </a:bodyPr>
          <a:lstStyle/>
          <a:p>
            <a:pPr>
              <a:lnSpc>
                <a:spcPct val="107000"/>
              </a:lnSpc>
              <a:spcAft>
                <a:spcPts val="800"/>
              </a:spcAft>
            </a:pPr>
            <a:r>
              <a:rPr lang="en-US" sz="4400" b="1" dirty="0">
                <a:ea typeface="Calibri" panose="020F0502020204030204" pitchFamily="34" charset="0"/>
                <a:cs typeface="Times New Roman" panose="02020603050405020304" pitchFamily="18" charset="0"/>
              </a:rPr>
              <a:t>QST</a:t>
            </a:r>
            <a:r>
              <a:rPr lang="en-US" sz="4400" dirty="0">
                <a:ea typeface="Calibri" panose="020F0502020204030204" pitchFamily="34" charset="0"/>
                <a:cs typeface="Times New Roman" panose="02020603050405020304" pitchFamily="18" charset="0"/>
              </a:rPr>
              <a:t> – quote from 1976</a:t>
            </a:r>
          </a:p>
          <a:p>
            <a:pPr>
              <a:lnSpc>
                <a:spcPct val="107000"/>
              </a:lnSpc>
              <a:spcAft>
                <a:spcPts val="800"/>
              </a:spcAft>
            </a:pPr>
            <a:r>
              <a:rPr lang="en-US" sz="2800" dirty="0">
                <a:ea typeface="Calibri" panose="020F0502020204030204" pitchFamily="34" charset="0"/>
                <a:cs typeface="Times New Roman" panose="02020603050405020304" pitchFamily="18" charset="0"/>
              </a:rPr>
              <a:t> </a:t>
            </a:r>
          </a:p>
          <a:p>
            <a:r>
              <a:rPr lang="en-US" sz="2000" dirty="0">
                <a:ea typeface="Calibri" panose="020F0502020204030204" pitchFamily="34" charset="0"/>
              </a:rPr>
              <a:t>http://www.arrl.org/arrlletter&amp;issue=current (Sep. 1, 2014):</a:t>
            </a:r>
          </a:p>
          <a:p>
            <a:endParaRPr lang="en-US" sz="2800" dirty="0">
              <a:ea typeface="Calibri" panose="020F0502020204030204" pitchFamily="34" charset="0"/>
            </a:endParaRPr>
          </a:p>
          <a:p>
            <a:r>
              <a:rPr lang="en-US" sz="2800" dirty="0">
                <a:ea typeface="Calibri" panose="020F0502020204030204" pitchFamily="34" charset="0"/>
              </a:rPr>
              <a:t>“Hidden transmitter hunts, also known as radio foxhunting, had been very popular in Europe for some time, and the sport started catching on in the US, mostly involving the use of 2 meter FM.</a:t>
            </a:r>
            <a:r>
              <a:rPr lang="en-US" sz="2800" i="1" dirty="0">
                <a:ea typeface="Calibri" panose="020F0502020204030204" pitchFamily="34" charset="0"/>
              </a:rPr>
              <a:t>”</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314" y="330688"/>
            <a:ext cx="4928161" cy="5979503"/>
          </a:xfrm>
          <a:prstGeom prst="rect">
            <a:avLst/>
          </a:prstGeom>
        </p:spPr>
      </p:pic>
    </p:spTree>
    <p:extLst>
      <p:ext uri="{BB962C8B-B14F-4D97-AF65-F5344CB8AC3E}">
        <p14:creationId xmlns:p14="http://schemas.microsoft.com/office/powerpoint/2010/main" val="2175050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ad, sky, outdoor, truck&#10;&#10;Description automatically generated">
            <a:extLst>
              <a:ext uri="{FF2B5EF4-FFF2-40B4-BE49-F238E27FC236}">
                <a16:creationId xmlns:a16="http://schemas.microsoft.com/office/drawing/2014/main" id="{FEB3CC9D-717D-4BD9-A0F4-C6E086A61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9701" y="269110"/>
            <a:ext cx="8191018" cy="6143264"/>
          </a:xfrm>
          <a:prstGeom prst="rect">
            <a:avLst/>
          </a:prstGeom>
        </p:spPr>
      </p:pic>
      <p:sp>
        <p:nvSpPr>
          <p:cNvPr id="4" name="TextBox 3">
            <a:extLst>
              <a:ext uri="{FF2B5EF4-FFF2-40B4-BE49-F238E27FC236}">
                <a16:creationId xmlns:a16="http://schemas.microsoft.com/office/drawing/2014/main" id="{7285F73D-4A0E-4E49-A7AE-35A84F4DBFF5}"/>
              </a:ext>
            </a:extLst>
          </p:cNvPr>
          <p:cNvSpPr txBox="1"/>
          <p:nvPr/>
        </p:nvSpPr>
        <p:spPr>
          <a:xfrm>
            <a:off x="399327" y="428263"/>
            <a:ext cx="1446835" cy="707886"/>
          </a:xfrm>
          <a:prstGeom prst="rect">
            <a:avLst/>
          </a:prstGeom>
          <a:noFill/>
        </p:spPr>
        <p:txBody>
          <a:bodyPr wrap="square" rtlCol="0">
            <a:spAutoFit/>
          </a:bodyPr>
          <a:lstStyle/>
          <a:p>
            <a:r>
              <a:rPr lang="en-US" sz="4000" dirty="0"/>
              <a:t>2022</a:t>
            </a:r>
          </a:p>
        </p:txBody>
      </p:sp>
    </p:spTree>
    <p:extLst>
      <p:ext uri="{BB962C8B-B14F-4D97-AF65-F5344CB8AC3E}">
        <p14:creationId xmlns:p14="http://schemas.microsoft.com/office/powerpoint/2010/main" val="1870131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29" y="460016"/>
            <a:ext cx="10515600" cy="1325563"/>
          </a:xfrm>
        </p:spPr>
        <p:txBody>
          <a:bodyPr>
            <a:noAutofit/>
          </a:bodyPr>
          <a:lstStyle/>
          <a:p>
            <a:r>
              <a:rPr lang="en-US" sz="9600" dirty="0">
                <a:latin typeface="+mn-lt"/>
              </a:rPr>
              <a:t>Navigation</a:t>
            </a:r>
          </a:p>
        </p:txBody>
      </p:sp>
    </p:spTree>
    <p:extLst>
      <p:ext uri="{BB962C8B-B14F-4D97-AF65-F5344CB8AC3E}">
        <p14:creationId xmlns:p14="http://schemas.microsoft.com/office/powerpoint/2010/main" val="3357484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rot="16200000">
            <a:off x="-3089848" y="1890634"/>
            <a:ext cx="7772400" cy="1143000"/>
          </a:xfrm>
        </p:spPr>
        <p:txBody>
          <a:bodyPr/>
          <a:lstStyle/>
          <a:p>
            <a:pPr algn="l" eaLnBrk="1" hangingPunct="1"/>
            <a:r>
              <a:rPr lang="en-US" dirty="0">
                <a:latin typeface="+mn-lt"/>
              </a:rPr>
              <a:t>Map and compass</a:t>
            </a:r>
          </a:p>
        </p:txBody>
      </p:sp>
      <p:pic>
        <p:nvPicPr>
          <p:cNvPr id="26627" name="Picture 4" descr="http://209.132.34.130/n6mi/hunt%20images/1999/9-1999/photos/mapbearing.jpg"/>
          <p:cNvPicPr>
            <a:picLocks noChangeAspect="1" noChangeArrowheads="1"/>
          </p:cNvPicPr>
          <p:nvPr/>
        </p:nvPicPr>
        <p:blipFill>
          <a:blip r:embed="rId2" cstate="print"/>
          <a:srcRect/>
          <a:stretch>
            <a:fillRect/>
          </a:stretch>
        </p:blipFill>
        <p:spPr bwMode="auto">
          <a:xfrm>
            <a:off x="1463264" y="378500"/>
            <a:ext cx="10128826" cy="5917367"/>
          </a:xfrm>
          <a:prstGeom prst="rect">
            <a:avLst/>
          </a:prstGeom>
          <a:noFill/>
          <a:ln w="9525">
            <a:noFill/>
            <a:miter lim="800000"/>
            <a:headEnd/>
            <a:tailEnd/>
          </a:ln>
        </p:spPr>
      </p:pic>
    </p:spTree>
    <p:extLst>
      <p:ext uri="{BB962C8B-B14F-4D97-AF65-F5344CB8AC3E}">
        <p14:creationId xmlns:p14="http://schemas.microsoft.com/office/powerpoint/2010/main" val="3058993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J. Scott Bovitz\Desktop\Add to t-hunt talk\DSC00067.jpg"/>
          <p:cNvPicPr>
            <a:picLocks noChangeAspect="1" noChangeArrowheads="1"/>
          </p:cNvPicPr>
          <p:nvPr/>
        </p:nvPicPr>
        <p:blipFill>
          <a:blip r:embed="rId2" cstate="print"/>
          <a:srcRect/>
          <a:stretch>
            <a:fillRect/>
          </a:stretch>
        </p:blipFill>
        <p:spPr bwMode="auto">
          <a:xfrm>
            <a:off x="2109158" y="399690"/>
            <a:ext cx="8820509" cy="5880339"/>
          </a:xfrm>
          <a:prstGeom prst="rect">
            <a:avLst/>
          </a:prstGeom>
          <a:noFill/>
        </p:spPr>
      </p:pic>
      <p:sp>
        <p:nvSpPr>
          <p:cNvPr id="2" name="TextBox 1"/>
          <p:cNvSpPr txBox="1"/>
          <p:nvPr/>
        </p:nvSpPr>
        <p:spPr>
          <a:xfrm>
            <a:off x="643234" y="252501"/>
            <a:ext cx="5257800" cy="769441"/>
          </a:xfrm>
          <a:prstGeom prst="rect">
            <a:avLst/>
          </a:prstGeom>
          <a:noFill/>
        </p:spPr>
        <p:txBody>
          <a:bodyPr wrap="square" rtlCol="0">
            <a:spAutoFit/>
          </a:bodyPr>
          <a:lstStyle/>
          <a:p>
            <a:r>
              <a:rPr lang="en-US" sz="4400" dirty="0">
                <a:latin typeface="Palatino Linotype" panose="02040502050505030304" pitchFamily="18" charset="0"/>
              </a:rPr>
              <a:t>1988</a:t>
            </a:r>
          </a:p>
        </p:txBody>
      </p:sp>
    </p:spTree>
    <p:extLst>
      <p:ext uri="{BB962C8B-B14F-4D97-AF65-F5344CB8AC3E}">
        <p14:creationId xmlns:p14="http://schemas.microsoft.com/office/powerpoint/2010/main" val="2773247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859" y="294345"/>
            <a:ext cx="6892991" cy="6229540"/>
          </a:xfrm>
          <a:prstGeom prst="rect">
            <a:avLst/>
          </a:prstGeom>
        </p:spPr>
      </p:pic>
      <p:sp>
        <p:nvSpPr>
          <p:cNvPr id="4" name="TextBox 3"/>
          <p:cNvSpPr txBox="1"/>
          <p:nvPr/>
        </p:nvSpPr>
        <p:spPr>
          <a:xfrm>
            <a:off x="1060637" y="366259"/>
            <a:ext cx="2936240" cy="769441"/>
          </a:xfrm>
          <a:prstGeom prst="rect">
            <a:avLst/>
          </a:prstGeom>
          <a:noFill/>
        </p:spPr>
        <p:txBody>
          <a:bodyPr wrap="square" rtlCol="0">
            <a:spAutoFit/>
          </a:bodyPr>
          <a:lstStyle/>
          <a:p>
            <a:r>
              <a:rPr lang="en-US" sz="4400" dirty="0"/>
              <a:t>2016</a:t>
            </a:r>
          </a:p>
        </p:txBody>
      </p:sp>
    </p:spTree>
    <p:extLst>
      <p:ext uri="{BB962C8B-B14F-4D97-AF65-F5344CB8AC3E}">
        <p14:creationId xmlns:p14="http://schemas.microsoft.com/office/powerpoint/2010/main" val="3146601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383BB56-AE31-4633-A062-CBBA300926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767" y="0"/>
            <a:ext cx="9148465" cy="6858000"/>
          </a:xfrm>
          <a:prstGeom prst="rect">
            <a:avLst/>
          </a:prstGeom>
        </p:spPr>
      </p:pic>
      <p:sp>
        <p:nvSpPr>
          <p:cNvPr id="4" name="TextBox 3">
            <a:extLst>
              <a:ext uri="{FF2B5EF4-FFF2-40B4-BE49-F238E27FC236}">
                <a16:creationId xmlns:a16="http://schemas.microsoft.com/office/drawing/2014/main" id="{7A1AE476-46A0-484D-BE60-AFF1DDB759F7}"/>
              </a:ext>
            </a:extLst>
          </p:cNvPr>
          <p:cNvSpPr txBox="1"/>
          <p:nvPr/>
        </p:nvSpPr>
        <p:spPr>
          <a:xfrm>
            <a:off x="231494" y="486137"/>
            <a:ext cx="1076445" cy="584775"/>
          </a:xfrm>
          <a:prstGeom prst="rect">
            <a:avLst/>
          </a:prstGeom>
          <a:noFill/>
        </p:spPr>
        <p:txBody>
          <a:bodyPr wrap="square" rtlCol="0">
            <a:spAutoFit/>
          </a:bodyPr>
          <a:lstStyle/>
          <a:p>
            <a:r>
              <a:rPr lang="en-US" sz="3200" dirty="0"/>
              <a:t>2026</a:t>
            </a:r>
          </a:p>
        </p:txBody>
      </p:sp>
    </p:spTree>
    <p:extLst>
      <p:ext uri="{BB962C8B-B14F-4D97-AF65-F5344CB8AC3E}">
        <p14:creationId xmlns:p14="http://schemas.microsoft.com/office/powerpoint/2010/main" val="3793836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and phone in a car&#10;&#10;AI-generated content may be incorrect.">
            <a:extLst>
              <a:ext uri="{FF2B5EF4-FFF2-40B4-BE49-F238E27FC236}">
                <a16:creationId xmlns:a16="http://schemas.microsoft.com/office/drawing/2014/main" id="{A9EA076E-A589-649F-6362-54D0701CC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93" y="84179"/>
            <a:ext cx="11393214" cy="6408501"/>
          </a:xfrm>
          <a:prstGeom prst="rect">
            <a:avLst/>
          </a:prstGeom>
        </p:spPr>
      </p:pic>
    </p:spTree>
    <p:extLst>
      <p:ext uri="{BB962C8B-B14F-4D97-AF65-F5344CB8AC3E}">
        <p14:creationId xmlns:p14="http://schemas.microsoft.com/office/powerpoint/2010/main" val="755934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83079" y="529404"/>
            <a:ext cx="8763000" cy="1143000"/>
          </a:xfrm>
        </p:spPr>
        <p:txBody>
          <a:bodyPr>
            <a:noAutofit/>
          </a:bodyPr>
          <a:lstStyle/>
          <a:p>
            <a:pPr algn="l" eaLnBrk="1" hangingPunct="1"/>
            <a:r>
              <a:rPr lang="en-US" sz="9600" dirty="0">
                <a:latin typeface="+mn-lt"/>
              </a:rPr>
              <a:t>Roads</a:t>
            </a:r>
          </a:p>
        </p:txBody>
      </p:sp>
    </p:spTree>
    <p:extLst>
      <p:ext uri="{BB962C8B-B14F-4D97-AF65-F5344CB8AC3E}">
        <p14:creationId xmlns:p14="http://schemas.microsoft.com/office/powerpoint/2010/main" val="280304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 Scott Bovitz\Desktop\Add to t-hunt talk\DSC00056.jpg"/>
          <p:cNvPicPr>
            <a:picLocks noChangeAspect="1" noChangeArrowheads="1"/>
          </p:cNvPicPr>
          <p:nvPr/>
        </p:nvPicPr>
        <p:blipFill>
          <a:blip r:embed="rId2" cstate="print"/>
          <a:srcRect/>
          <a:stretch>
            <a:fillRect/>
          </a:stretch>
        </p:blipFill>
        <p:spPr bwMode="auto">
          <a:xfrm>
            <a:off x="2367950" y="392502"/>
            <a:ext cx="9251831" cy="6167887"/>
          </a:xfrm>
          <a:prstGeom prst="rect">
            <a:avLst/>
          </a:prstGeom>
          <a:noFill/>
        </p:spPr>
      </p:pic>
      <p:sp>
        <p:nvSpPr>
          <p:cNvPr id="2" name="TextBox 1"/>
          <p:cNvSpPr txBox="1"/>
          <p:nvPr/>
        </p:nvSpPr>
        <p:spPr>
          <a:xfrm>
            <a:off x="683560" y="392502"/>
            <a:ext cx="2895600" cy="769441"/>
          </a:xfrm>
          <a:prstGeom prst="rect">
            <a:avLst/>
          </a:prstGeom>
          <a:noFill/>
        </p:spPr>
        <p:txBody>
          <a:bodyPr wrap="square" rtlCol="0">
            <a:spAutoFit/>
          </a:bodyPr>
          <a:lstStyle/>
          <a:p>
            <a:r>
              <a:rPr lang="en-US" sz="4400" dirty="0"/>
              <a:t>1987</a:t>
            </a:r>
          </a:p>
        </p:txBody>
      </p:sp>
    </p:spTree>
    <p:extLst>
      <p:ext uri="{BB962C8B-B14F-4D97-AF65-F5344CB8AC3E}">
        <p14:creationId xmlns:p14="http://schemas.microsoft.com/office/powerpoint/2010/main" val="322127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95859" y="202367"/>
            <a:ext cx="7772400" cy="1143000"/>
          </a:xfrm>
        </p:spPr>
        <p:txBody>
          <a:bodyPr/>
          <a:lstStyle/>
          <a:p>
            <a:pPr algn="l" eaLnBrk="1" hangingPunct="1"/>
            <a:r>
              <a:rPr lang="en-US" dirty="0">
                <a:latin typeface="+mn-lt"/>
              </a:rPr>
              <a:t>1997</a:t>
            </a:r>
          </a:p>
        </p:txBody>
      </p:sp>
      <p:pic>
        <p:nvPicPr>
          <p:cNvPr id="47107" name="Picture 4" descr="http://bovitz.com/n6mi/hunt%20images/1999/8-1999/n6miriverbed.jpg"/>
          <p:cNvPicPr>
            <a:picLocks noChangeAspect="1" noChangeArrowheads="1"/>
          </p:cNvPicPr>
          <p:nvPr/>
        </p:nvPicPr>
        <p:blipFill>
          <a:blip r:embed="rId2" cstate="print"/>
          <a:srcRect/>
          <a:stretch>
            <a:fillRect/>
          </a:stretch>
        </p:blipFill>
        <p:spPr bwMode="auto">
          <a:xfrm>
            <a:off x="2027419" y="202366"/>
            <a:ext cx="9342620" cy="6228413"/>
          </a:xfrm>
          <a:prstGeom prst="rect">
            <a:avLst/>
          </a:prstGeom>
          <a:noFill/>
          <a:ln w="9525">
            <a:noFill/>
            <a:miter lim="800000"/>
            <a:headEnd/>
            <a:tailEnd/>
          </a:ln>
        </p:spPr>
      </p:pic>
    </p:spTree>
    <p:extLst>
      <p:ext uri="{BB962C8B-B14F-4D97-AF65-F5344CB8AC3E}">
        <p14:creationId xmlns:p14="http://schemas.microsoft.com/office/powerpoint/2010/main" val="39524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p:cNvSpPr>
            <a:spLocks noGrp="1"/>
          </p:cNvSpPr>
          <p:nvPr>
            <p:ph type="title"/>
          </p:nvPr>
        </p:nvSpPr>
        <p:spPr>
          <a:xfrm>
            <a:off x="4070648" y="134755"/>
            <a:ext cx="7772400" cy="1143000"/>
          </a:xfrm>
        </p:spPr>
        <p:txBody>
          <a:bodyPr/>
          <a:lstStyle/>
          <a:p>
            <a:pPr algn="l" eaLnBrk="1" hangingPunct="1"/>
            <a:r>
              <a:rPr lang="en-US" dirty="0">
                <a:latin typeface="Calibri" panose="020F0502020204030204" pitchFamily="34" charset="0"/>
              </a:rPr>
              <a:t>1988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940" y="134755"/>
            <a:ext cx="4686300" cy="6448425"/>
          </a:xfrm>
          <a:prstGeom prst="rect">
            <a:avLst/>
          </a:prstGeom>
        </p:spPr>
      </p:pic>
      <p:sp>
        <p:nvSpPr>
          <p:cNvPr id="3" name="TextBox 2">
            <a:extLst>
              <a:ext uri="{FF2B5EF4-FFF2-40B4-BE49-F238E27FC236}">
                <a16:creationId xmlns:a16="http://schemas.microsoft.com/office/drawing/2014/main" id="{C9BC33C3-338E-08EF-677E-158F0383770F}"/>
              </a:ext>
            </a:extLst>
          </p:cNvPr>
          <p:cNvSpPr txBox="1"/>
          <p:nvPr/>
        </p:nvSpPr>
        <p:spPr>
          <a:xfrm>
            <a:off x="523406" y="4466161"/>
            <a:ext cx="3869918" cy="1200329"/>
          </a:xfrm>
          <a:prstGeom prst="rect">
            <a:avLst/>
          </a:prstGeom>
          <a:noFill/>
        </p:spPr>
        <p:txBody>
          <a:bodyPr wrap="square">
            <a:spAutoFit/>
          </a:bodyPr>
          <a:lstStyle/>
          <a:p>
            <a:r>
              <a:rPr lang="en-US" sz="2400" b="1" dirty="0"/>
              <a:t>K0OV, Joe</a:t>
            </a:r>
          </a:p>
          <a:p>
            <a:endParaRPr lang="en-US" sz="2400" b="1" dirty="0"/>
          </a:p>
          <a:p>
            <a:r>
              <a:rPr lang="en-US" sz="2400" b="1" dirty="0"/>
              <a:t>http://homingin.com</a:t>
            </a:r>
          </a:p>
        </p:txBody>
      </p:sp>
    </p:spTree>
    <p:extLst>
      <p:ext uri="{BB962C8B-B14F-4D97-AF65-F5344CB8AC3E}">
        <p14:creationId xmlns:p14="http://schemas.microsoft.com/office/powerpoint/2010/main" val="2849759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J. Scott Bovitz\Desktop\Add to t-hunt talk\DSC00004.jpg"/>
          <p:cNvPicPr>
            <a:picLocks noChangeAspect="1" noChangeArrowheads="1"/>
          </p:cNvPicPr>
          <p:nvPr/>
        </p:nvPicPr>
        <p:blipFill>
          <a:blip r:embed="rId2" cstate="print"/>
          <a:srcRect/>
          <a:stretch>
            <a:fillRect/>
          </a:stretch>
        </p:blipFill>
        <p:spPr bwMode="auto">
          <a:xfrm>
            <a:off x="1820055" y="237227"/>
            <a:ext cx="9467538" cy="6311692"/>
          </a:xfrm>
          <a:prstGeom prst="rect">
            <a:avLst/>
          </a:prstGeom>
          <a:noFill/>
        </p:spPr>
      </p:pic>
      <p:sp>
        <p:nvSpPr>
          <p:cNvPr id="2" name="TextBox 1"/>
          <p:cNvSpPr txBox="1"/>
          <p:nvPr/>
        </p:nvSpPr>
        <p:spPr>
          <a:xfrm>
            <a:off x="342900" y="237227"/>
            <a:ext cx="3733800" cy="769441"/>
          </a:xfrm>
          <a:prstGeom prst="rect">
            <a:avLst/>
          </a:prstGeom>
          <a:noFill/>
        </p:spPr>
        <p:txBody>
          <a:bodyPr wrap="square" rtlCol="0">
            <a:spAutoFit/>
          </a:bodyPr>
          <a:lstStyle/>
          <a:p>
            <a:r>
              <a:rPr lang="en-US" sz="4400" dirty="0"/>
              <a:t>1999</a:t>
            </a:r>
          </a:p>
        </p:txBody>
      </p:sp>
    </p:spTree>
    <p:extLst>
      <p:ext uri="{BB962C8B-B14F-4D97-AF65-F5344CB8AC3E}">
        <p14:creationId xmlns:p14="http://schemas.microsoft.com/office/powerpoint/2010/main" val="2250772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J. Scott Bovitz\Desktop\Add to t-hunt talk\DSC00048.jpg"/>
          <p:cNvPicPr>
            <a:picLocks noChangeAspect="1" noChangeArrowheads="1"/>
          </p:cNvPicPr>
          <p:nvPr/>
        </p:nvPicPr>
        <p:blipFill>
          <a:blip r:embed="rId2" cstate="print"/>
          <a:srcRect/>
          <a:stretch>
            <a:fillRect/>
          </a:stretch>
        </p:blipFill>
        <p:spPr bwMode="auto">
          <a:xfrm>
            <a:off x="1930359" y="330679"/>
            <a:ext cx="9222323" cy="6148215"/>
          </a:xfrm>
          <a:prstGeom prst="rect">
            <a:avLst/>
          </a:prstGeom>
          <a:noFill/>
        </p:spPr>
      </p:pic>
      <p:sp>
        <p:nvSpPr>
          <p:cNvPr id="2" name="TextBox 1"/>
          <p:cNvSpPr txBox="1"/>
          <p:nvPr/>
        </p:nvSpPr>
        <p:spPr>
          <a:xfrm>
            <a:off x="470140" y="330679"/>
            <a:ext cx="3352800" cy="769441"/>
          </a:xfrm>
          <a:prstGeom prst="rect">
            <a:avLst/>
          </a:prstGeom>
          <a:noFill/>
        </p:spPr>
        <p:txBody>
          <a:bodyPr wrap="square" rtlCol="0">
            <a:spAutoFit/>
          </a:bodyPr>
          <a:lstStyle/>
          <a:p>
            <a:r>
              <a:rPr lang="en-US" sz="4400" dirty="0"/>
              <a:t>2001</a:t>
            </a:r>
          </a:p>
        </p:txBody>
      </p:sp>
    </p:spTree>
    <p:extLst>
      <p:ext uri="{BB962C8B-B14F-4D97-AF65-F5344CB8AC3E}">
        <p14:creationId xmlns:p14="http://schemas.microsoft.com/office/powerpoint/2010/main" val="1340307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ound, mountain&#10;&#10;Description automatically generated">
            <a:extLst>
              <a:ext uri="{FF2B5EF4-FFF2-40B4-BE49-F238E27FC236}">
                <a16:creationId xmlns:a16="http://schemas.microsoft.com/office/drawing/2014/main" id="{839E575E-4680-4456-BBA8-126021CC6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906" y="182301"/>
            <a:ext cx="8657863" cy="6493397"/>
          </a:xfrm>
          <a:prstGeom prst="rect">
            <a:avLst/>
          </a:prstGeom>
        </p:spPr>
      </p:pic>
      <p:sp>
        <p:nvSpPr>
          <p:cNvPr id="4" name="TextBox 3">
            <a:extLst>
              <a:ext uri="{FF2B5EF4-FFF2-40B4-BE49-F238E27FC236}">
                <a16:creationId xmlns:a16="http://schemas.microsoft.com/office/drawing/2014/main" id="{5402F260-0546-439F-A73E-E30C9FFD1CEA}"/>
              </a:ext>
            </a:extLst>
          </p:cNvPr>
          <p:cNvSpPr txBox="1"/>
          <p:nvPr/>
        </p:nvSpPr>
        <p:spPr>
          <a:xfrm>
            <a:off x="540152" y="358350"/>
            <a:ext cx="1574157" cy="646331"/>
          </a:xfrm>
          <a:prstGeom prst="rect">
            <a:avLst/>
          </a:prstGeom>
          <a:noFill/>
        </p:spPr>
        <p:txBody>
          <a:bodyPr wrap="square" rtlCol="0">
            <a:spAutoFit/>
          </a:bodyPr>
          <a:lstStyle/>
          <a:p>
            <a:r>
              <a:rPr lang="en-US" sz="3600" dirty="0"/>
              <a:t>2022</a:t>
            </a:r>
          </a:p>
        </p:txBody>
      </p:sp>
    </p:spTree>
    <p:extLst>
      <p:ext uri="{BB962C8B-B14F-4D97-AF65-F5344CB8AC3E}">
        <p14:creationId xmlns:p14="http://schemas.microsoft.com/office/powerpoint/2010/main" val="4105373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314325"/>
            <a:ext cx="10515600" cy="1325563"/>
          </a:xfrm>
        </p:spPr>
        <p:txBody>
          <a:bodyPr>
            <a:noAutofit/>
          </a:bodyPr>
          <a:lstStyle/>
          <a:p>
            <a:r>
              <a:rPr lang="en-US" sz="9600" dirty="0">
                <a:latin typeface="+mn-lt"/>
              </a:rPr>
              <a:t>Hidden transmitters</a:t>
            </a:r>
          </a:p>
        </p:txBody>
      </p:sp>
    </p:spTree>
    <p:extLst>
      <p:ext uri="{BB962C8B-B14F-4D97-AF65-F5344CB8AC3E}">
        <p14:creationId xmlns:p14="http://schemas.microsoft.com/office/powerpoint/2010/main" val="2113516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J. Scott Bovitz\Desktop\Add to t-hunt talk\DSC00100.jpg"/>
          <p:cNvPicPr>
            <a:picLocks noChangeAspect="1" noChangeArrowheads="1"/>
          </p:cNvPicPr>
          <p:nvPr/>
        </p:nvPicPr>
        <p:blipFill>
          <a:blip r:embed="rId2" cstate="print"/>
          <a:srcRect/>
          <a:stretch>
            <a:fillRect/>
          </a:stretch>
        </p:blipFill>
        <p:spPr bwMode="auto">
          <a:xfrm>
            <a:off x="2441275" y="381000"/>
            <a:ext cx="8617789" cy="5715000"/>
          </a:xfrm>
          <a:prstGeom prst="rect">
            <a:avLst/>
          </a:prstGeom>
          <a:noFill/>
        </p:spPr>
      </p:pic>
      <p:sp>
        <p:nvSpPr>
          <p:cNvPr id="2" name="TextBox 1"/>
          <p:cNvSpPr txBox="1"/>
          <p:nvPr/>
        </p:nvSpPr>
        <p:spPr>
          <a:xfrm>
            <a:off x="707365" y="469928"/>
            <a:ext cx="1733910" cy="769441"/>
          </a:xfrm>
          <a:prstGeom prst="rect">
            <a:avLst/>
          </a:prstGeom>
          <a:noFill/>
        </p:spPr>
        <p:txBody>
          <a:bodyPr wrap="square" rtlCol="0">
            <a:spAutoFit/>
          </a:bodyPr>
          <a:lstStyle/>
          <a:p>
            <a:r>
              <a:rPr lang="en-US" sz="4400" dirty="0"/>
              <a:t>1992</a:t>
            </a:r>
          </a:p>
        </p:txBody>
      </p:sp>
    </p:spTree>
    <p:extLst>
      <p:ext uri="{BB962C8B-B14F-4D97-AF65-F5344CB8AC3E}">
        <p14:creationId xmlns:p14="http://schemas.microsoft.com/office/powerpoint/2010/main" val="1600800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J. Scott Bovitz\Desktop\Add to t-hunt talk\DSC00015.jpg"/>
          <p:cNvPicPr>
            <a:picLocks noChangeAspect="1" noChangeArrowheads="1"/>
          </p:cNvPicPr>
          <p:nvPr/>
        </p:nvPicPr>
        <p:blipFill>
          <a:blip r:embed="rId2" cstate="print"/>
          <a:srcRect/>
          <a:stretch>
            <a:fillRect/>
          </a:stretch>
        </p:blipFill>
        <p:spPr bwMode="auto">
          <a:xfrm>
            <a:off x="1763608" y="451567"/>
            <a:ext cx="8572500" cy="5715001"/>
          </a:xfrm>
          <a:prstGeom prst="rect">
            <a:avLst/>
          </a:prstGeom>
          <a:noFill/>
        </p:spPr>
      </p:pic>
    </p:spTree>
    <p:extLst>
      <p:ext uri="{BB962C8B-B14F-4D97-AF65-F5344CB8AC3E}">
        <p14:creationId xmlns:p14="http://schemas.microsoft.com/office/powerpoint/2010/main" val="1965289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81155" y="116456"/>
            <a:ext cx="7772400" cy="1143000"/>
          </a:xfrm>
        </p:spPr>
        <p:txBody>
          <a:bodyPr/>
          <a:lstStyle/>
          <a:p>
            <a:pPr eaLnBrk="1" hangingPunct="1"/>
            <a:r>
              <a:rPr lang="en-US" dirty="0">
                <a:latin typeface="+mn-lt"/>
              </a:rPr>
              <a:t>2000</a:t>
            </a:r>
          </a:p>
        </p:txBody>
      </p:sp>
      <p:pic>
        <p:nvPicPr>
          <p:cNvPr id="59395" name="Picture 4" descr="http://bovitz.com/n6mi/hunt%20images/1999/8-1999/gqlajatmaint.jpg"/>
          <p:cNvPicPr>
            <a:picLocks noChangeAspect="1" noChangeArrowheads="1"/>
          </p:cNvPicPr>
          <p:nvPr/>
        </p:nvPicPr>
        <p:blipFill>
          <a:blip r:embed="rId2" cstate="print"/>
          <a:srcRect/>
          <a:stretch>
            <a:fillRect/>
          </a:stretch>
        </p:blipFill>
        <p:spPr bwMode="auto">
          <a:xfrm>
            <a:off x="1646672" y="291105"/>
            <a:ext cx="10254969" cy="6169655"/>
          </a:xfrm>
          <a:prstGeom prst="rect">
            <a:avLst/>
          </a:prstGeom>
          <a:noFill/>
          <a:ln w="9525">
            <a:noFill/>
            <a:miter lim="800000"/>
            <a:headEnd/>
            <a:tailEnd/>
          </a:ln>
        </p:spPr>
      </p:pic>
      <p:sp>
        <p:nvSpPr>
          <p:cNvPr id="2" name="TextBox 1">
            <a:extLst>
              <a:ext uri="{FF2B5EF4-FFF2-40B4-BE49-F238E27FC236}">
                <a16:creationId xmlns:a16="http://schemas.microsoft.com/office/drawing/2014/main" id="{A12E3BFD-131A-9BAC-E9ED-B9978F8937B1}"/>
              </a:ext>
            </a:extLst>
          </p:cNvPr>
          <p:cNvSpPr txBox="1"/>
          <p:nvPr/>
        </p:nvSpPr>
        <p:spPr>
          <a:xfrm>
            <a:off x="284672" y="3272287"/>
            <a:ext cx="871713" cy="646331"/>
          </a:xfrm>
          <a:prstGeom prst="rect">
            <a:avLst/>
          </a:prstGeom>
          <a:noFill/>
        </p:spPr>
        <p:txBody>
          <a:bodyPr wrap="none" rtlCol="0">
            <a:spAutoFit/>
          </a:bodyPr>
          <a:lstStyle/>
          <a:p>
            <a:r>
              <a:rPr lang="en-US" dirty="0"/>
              <a:t>KD6LAJ</a:t>
            </a:r>
          </a:p>
          <a:p>
            <a:r>
              <a:rPr lang="en-US" dirty="0"/>
              <a:t>KF6GQ</a:t>
            </a:r>
          </a:p>
        </p:txBody>
      </p:sp>
    </p:spTree>
    <p:extLst>
      <p:ext uri="{BB962C8B-B14F-4D97-AF65-F5344CB8AC3E}">
        <p14:creationId xmlns:p14="http://schemas.microsoft.com/office/powerpoint/2010/main" val="2861014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15505" y="313427"/>
            <a:ext cx="7772400" cy="1143000"/>
          </a:xfrm>
        </p:spPr>
        <p:txBody>
          <a:bodyPr/>
          <a:lstStyle/>
          <a:p>
            <a:pPr eaLnBrk="1" hangingPunct="1"/>
            <a:r>
              <a:rPr lang="en-US" dirty="0">
                <a:latin typeface="+mn-lt"/>
              </a:rPr>
              <a:t>1995</a:t>
            </a:r>
          </a:p>
        </p:txBody>
      </p:sp>
      <p:pic>
        <p:nvPicPr>
          <p:cNvPr id="57347" name="Picture 3" descr="C:\WINDOWS\Desktop\gqbox.jpg"/>
          <p:cNvPicPr>
            <a:picLocks noChangeAspect="1" noChangeArrowheads="1"/>
          </p:cNvPicPr>
          <p:nvPr/>
        </p:nvPicPr>
        <p:blipFill>
          <a:blip r:embed="rId2" cstate="print"/>
          <a:srcRect/>
          <a:stretch>
            <a:fillRect/>
          </a:stretch>
        </p:blipFill>
        <p:spPr bwMode="auto">
          <a:xfrm>
            <a:off x="2355967" y="427361"/>
            <a:ext cx="8421961" cy="5994119"/>
          </a:xfrm>
          <a:prstGeom prst="rect">
            <a:avLst/>
          </a:prstGeom>
          <a:noFill/>
          <a:ln w="9525">
            <a:noFill/>
            <a:miter lim="800000"/>
            <a:headEnd/>
            <a:tailEnd/>
          </a:ln>
        </p:spPr>
      </p:pic>
    </p:spTree>
    <p:extLst>
      <p:ext uri="{BB962C8B-B14F-4D97-AF65-F5344CB8AC3E}">
        <p14:creationId xmlns:p14="http://schemas.microsoft.com/office/powerpoint/2010/main" val="2099234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 Scott Bovitz\Desktop\Add to t-hunt talk\DSC00125.jpg"/>
          <p:cNvPicPr>
            <a:picLocks noChangeAspect="1" noChangeArrowheads="1"/>
          </p:cNvPicPr>
          <p:nvPr/>
        </p:nvPicPr>
        <p:blipFill>
          <a:blip r:embed="rId2" cstate="print"/>
          <a:srcRect/>
          <a:stretch>
            <a:fillRect/>
          </a:stretch>
        </p:blipFill>
        <p:spPr bwMode="auto">
          <a:xfrm>
            <a:off x="2743201" y="609601"/>
            <a:ext cx="6819901" cy="5569585"/>
          </a:xfrm>
          <a:prstGeom prst="rect">
            <a:avLst/>
          </a:prstGeom>
          <a:noFill/>
        </p:spPr>
      </p:pic>
    </p:spTree>
    <p:extLst>
      <p:ext uri="{BB962C8B-B14F-4D97-AF65-F5344CB8AC3E}">
        <p14:creationId xmlns:p14="http://schemas.microsoft.com/office/powerpoint/2010/main" val="3529996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J. Scott Bovitz\Desktop\Add to t-hunt talk\DSC00031.jpg"/>
          <p:cNvPicPr>
            <a:picLocks noChangeAspect="1" noChangeArrowheads="1"/>
          </p:cNvPicPr>
          <p:nvPr/>
        </p:nvPicPr>
        <p:blipFill>
          <a:blip r:embed="rId2" cstate="print"/>
          <a:srcRect/>
          <a:stretch>
            <a:fillRect/>
          </a:stretch>
        </p:blipFill>
        <p:spPr bwMode="auto">
          <a:xfrm>
            <a:off x="1104182" y="271732"/>
            <a:ext cx="9202228" cy="6134819"/>
          </a:xfrm>
          <a:prstGeom prst="rect">
            <a:avLst/>
          </a:prstGeom>
          <a:noFill/>
        </p:spPr>
      </p:pic>
    </p:spTree>
    <p:extLst>
      <p:ext uri="{BB962C8B-B14F-4D97-AF65-F5344CB8AC3E}">
        <p14:creationId xmlns:p14="http://schemas.microsoft.com/office/powerpoint/2010/main" val="322870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 Scott Bovitz\DocumentsDataMusic\Bovitz articles &amp; speeches\2010\2010-04-16 Visalia DX convention\2010-04-03 show\N6MI van (3).jpg"/>
          <p:cNvPicPr>
            <a:picLocks noChangeAspect="1" noChangeArrowheads="1"/>
          </p:cNvPicPr>
          <p:nvPr/>
        </p:nvPicPr>
        <p:blipFill>
          <a:blip r:embed="rId2" cstate="print"/>
          <a:srcRect/>
          <a:stretch>
            <a:fillRect/>
          </a:stretch>
        </p:blipFill>
        <p:spPr bwMode="auto">
          <a:xfrm>
            <a:off x="3137062" y="397936"/>
            <a:ext cx="8255622" cy="5779390"/>
          </a:xfrm>
          <a:prstGeom prst="rect">
            <a:avLst/>
          </a:prstGeom>
          <a:noFill/>
          <a:ln w="9525">
            <a:noFill/>
            <a:miter lim="800000"/>
            <a:headEnd/>
            <a:tailEnd/>
          </a:ln>
        </p:spPr>
      </p:pic>
      <p:sp>
        <p:nvSpPr>
          <p:cNvPr id="2" name="TextBox 1"/>
          <p:cNvSpPr txBox="1"/>
          <p:nvPr/>
        </p:nvSpPr>
        <p:spPr>
          <a:xfrm>
            <a:off x="417689" y="471508"/>
            <a:ext cx="2525207" cy="4154984"/>
          </a:xfrm>
          <a:prstGeom prst="rect">
            <a:avLst/>
          </a:prstGeom>
          <a:noFill/>
        </p:spPr>
        <p:txBody>
          <a:bodyPr wrap="square" rtlCol="0">
            <a:spAutoFit/>
          </a:bodyPr>
          <a:lstStyle/>
          <a:p>
            <a:r>
              <a:rPr lang="en-US" sz="4400" dirty="0">
                <a:ea typeface="+mj-ea"/>
                <a:cs typeface="+mj-cs"/>
              </a:rPr>
              <a:t>2004</a:t>
            </a:r>
          </a:p>
          <a:p>
            <a:r>
              <a:rPr lang="en-US" sz="4400" dirty="0">
                <a:ea typeface="+mj-ea"/>
                <a:cs typeface="+mj-cs"/>
              </a:rPr>
              <a:t>LA </a:t>
            </a:r>
          </a:p>
          <a:p>
            <a:r>
              <a:rPr lang="en-US" sz="4400" dirty="0">
                <a:ea typeface="+mj-ea"/>
                <a:cs typeface="+mj-cs"/>
              </a:rPr>
              <a:t>Times</a:t>
            </a:r>
          </a:p>
          <a:p>
            <a:r>
              <a:rPr lang="en-US" sz="4400" dirty="0">
                <a:ea typeface="+mj-ea"/>
                <a:cs typeface="+mj-cs"/>
              </a:rPr>
              <a:t>article</a:t>
            </a:r>
          </a:p>
          <a:p>
            <a:r>
              <a:rPr lang="en-US" sz="4400" dirty="0">
                <a:ea typeface="+mj-ea"/>
                <a:cs typeface="+mj-cs"/>
              </a:rPr>
              <a:t>on </a:t>
            </a:r>
          </a:p>
          <a:p>
            <a:r>
              <a:rPr lang="en-US" sz="4400" dirty="0">
                <a:ea typeface="+mj-ea"/>
                <a:cs typeface="+mj-cs"/>
              </a:rPr>
              <a:t>t-hunting</a:t>
            </a:r>
          </a:p>
        </p:txBody>
      </p:sp>
    </p:spTree>
    <p:extLst>
      <p:ext uri="{BB962C8B-B14F-4D97-AF65-F5344CB8AC3E}">
        <p14:creationId xmlns:p14="http://schemas.microsoft.com/office/powerpoint/2010/main" val="1697824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29396" y="205596"/>
            <a:ext cx="7772400" cy="1143000"/>
          </a:xfrm>
        </p:spPr>
        <p:txBody>
          <a:bodyPr/>
          <a:lstStyle/>
          <a:p>
            <a:pPr algn="l" eaLnBrk="1" hangingPunct="1"/>
            <a:r>
              <a:rPr lang="en-US" dirty="0">
                <a:latin typeface="+mn-lt"/>
              </a:rPr>
              <a:t>1997</a:t>
            </a:r>
          </a:p>
        </p:txBody>
      </p:sp>
      <p:pic>
        <p:nvPicPr>
          <p:cNvPr id="71683" name="Picture 4" descr="http://bovitz.com/n6mi/hunt%20images/2000/2000-05/secondtbox.jpg"/>
          <p:cNvPicPr>
            <a:picLocks noChangeAspect="1" noChangeArrowheads="1"/>
          </p:cNvPicPr>
          <p:nvPr/>
        </p:nvPicPr>
        <p:blipFill>
          <a:blip r:embed="rId2" cstate="print"/>
          <a:srcRect/>
          <a:stretch>
            <a:fillRect/>
          </a:stretch>
        </p:blipFill>
        <p:spPr bwMode="auto">
          <a:xfrm>
            <a:off x="2346709" y="356796"/>
            <a:ext cx="7569284" cy="6231561"/>
          </a:xfrm>
          <a:prstGeom prst="rect">
            <a:avLst/>
          </a:prstGeom>
          <a:noFill/>
          <a:ln w="9525">
            <a:noFill/>
            <a:miter lim="800000"/>
            <a:headEnd/>
            <a:tailEnd/>
          </a:ln>
        </p:spPr>
      </p:pic>
    </p:spTree>
    <p:extLst>
      <p:ext uri="{BB962C8B-B14F-4D97-AF65-F5344CB8AC3E}">
        <p14:creationId xmlns:p14="http://schemas.microsoft.com/office/powerpoint/2010/main" val="3657159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 Scott Bovitz\Desktop\Add to t-hunt talk\IMG_7396.jpg"/>
          <p:cNvPicPr>
            <a:picLocks noChangeAspect="1" noChangeArrowheads="1"/>
          </p:cNvPicPr>
          <p:nvPr/>
        </p:nvPicPr>
        <p:blipFill>
          <a:blip r:embed="rId2" cstate="print"/>
          <a:srcRect/>
          <a:stretch>
            <a:fillRect/>
          </a:stretch>
        </p:blipFill>
        <p:spPr bwMode="auto">
          <a:xfrm>
            <a:off x="1828800" y="228601"/>
            <a:ext cx="8572500" cy="6334125"/>
          </a:xfrm>
          <a:prstGeom prst="rect">
            <a:avLst/>
          </a:prstGeom>
          <a:noFill/>
        </p:spPr>
      </p:pic>
    </p:spTree>
    <p:extLst>
      <p:ext uri="{BB962C8B-B14F-4D97-AF65-F5344CB8AC3E}">
        <p14:creationId xmlns:p14="http://schemas.microsoft.com/office/powerpoint/2010/main" val="3833058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 Scott Bovitz\Desktop\Add to t-hunt talk\IMG_7415.jpg"/>
          <p:cNvPicPr>
            <a:picLocks noChangeAspect="1" noChangeArrowheads="1"/>
          </p:cNvPicPr>
          <p:nvPr/>
        </p:nvPicPr>
        <p:blipFill>
          <a:blip r:embed="rId2" cstate="print"/>
          <a:srcRect/>
          <a:stretch>
            <a:fillRect/>
          </a:stretch>
        </p:blipFill>
        <p:spPr bwMode="auto">
          <a:xfrm>
            <a:off x="2120518" y="555766"/>
            <a:ext cx="8972319" cy="5612685"/>
          </a:xfrm>
          <a:prstGeom prst="rect">
            <a:avLst/>
          </a:prstGeom>
          <a:noFill/>
        </p:spPr>
      </p:pic>
      <p:sp>
        <p:nvSpPr>
          <p:cNvPr id="2" name="TextBox 1"/>
          <p:cNvSpPr txBox="1"/>
          <p:nvPr/>
        </p:nvSpPr>
        <p:spPr>
          <a:xfrm>
            <a:off x="445887" y="555767"/>
            <a:ext cx="1871932" cy="1446550"/>
          </a:xfrm>
          <a:prstGeom prst="rect">
            <a:avLst/>
          </a:prstGeom>
          <a:noFill/>
        </p:spPr>
        <p:txBody>
          <a:bodyPr wrap="square" rtlCol="0">
            <a:spAutoFit/>
          </a:bodyPr>
          <a:lstStyle/>
          <a:p>
            <a:r>
              <a:rPr lang="en-US" sz="4400" dirty="0"/>
              <a:t>2012</a:t>
            </a:r>
          </a:p>
          <a:p>
            <a:endParaRPr lang="en-US" sz="4400" dirty="0"/>
          </a:p>
        </p:txBody>
      </p:sp>
    </p:spTree>
    <p:extLst>
      <p:ext uri="{BB962C8B-B14F-4D97-AF65-F5344CB8AC3E}">
        <p14:creationId xmlns:p14="http://schemas.microsoft.com/office/powerpoint/2010/main" val="1583285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120" y="282786"/>
            <a:ext cx="9542780" cy="6361853"/>
          </a:xfrm>
          <a:prstGeom prst="rect">
            <a:avLst/>
          </a:prstGeom>
        </p:spPr>
      </p:pic>
    </p:spTree>
    <p:extLst>
      <p:ext uri="{BB962C8B-B14F-4D97-AF65-F5344CB8AC3E}">
        <p14:creationId xmlns:p14="http://schemas.microsoft.com/office/powerpoint/2010/main" val="3705199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785" y="280817"/>
            <a:ext cx="3251200" cy="769441"/>
          </a:xfrm>
          <a:prstGeom prst="rect">
            <a:avLst/>
          </a:prstGeom>
          <a:noFill/>
        </p:spPr>
        <p:txBody>
          <a:bodyPr wrap="square" rtlCol="0">
            <a:spAutoFit/>
          </a:bodyPr>
          <a:lstStyle/>
          <a:p>
            <a:r>
              <a:rPr lang="en-US" sz="4400" dirty="0"/>
              <a:t>2014</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99001" y="1063561"/>
            <a:ext cx="6261947" cy="4696460"/>
          </a:xfrm>
          <a:prstGeom prst="rect">
            <a:avLst/>
          </a:prstGeom>
        </p:spPr>
      </p:pic>
    </p:spTree>
    <p:extLst>
      <p:ext uri="{BB962C8B-B14F-4D97-AF65-F5344CB8AC3E}">
        <p14:creationId xmlns:p14="http://schemas.microsoft.com/office/powerpoint/2010/main" val="2695488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9185" y="949961"/>
            <a:ext cx="6190828" cy="4866640"/>
          </a:xfrm>
          <a:prstGeom prst="rect">
            <a:avLst/>
          </a:prstGeom>
        </p:spPr>
      </p:pic>
      <p:sp>
        <p:nvSpPr>
          <p:cNvPr id="3" name="TextBox 2"/>
          <p:cNvSpPr txBox="1"/>
          <p:nvPr/>
        </p:nvSpPr>
        <p:spPr>
          <a:xfrm>
            <a:off x="6908800" y="568960"/>
            <a:ext cx="3911600" cy="769441"/>
          </a:xfrm>
          <a:prstGeom prst="rect">
            <a:avLst/>
          </a:prstGeom>
          <a:noFill/>
        </p:spPr>
        <p:txBody>
          <a:bodyPr wrap="square" rtlCol="0">
            <a:spAutoFit/>
          </a:bodyPr>
          <a:lstStyle/>
          <a:p>
            <a:r>
              <a:rPr lang="en-US" sz="4400" dirty="0"/>
              <a:t>2014</a:t>
            </a:r>
          </a:p>
        </p:txBody>
      </p:sp>
    </p:spTree>
    <p:extLst>
      <p:ext uri="{BB962C8B-B14F-4D97-AF65-F5344CB8AC3E}">
        <p14:creationId xmlns:p14="http://schemas.microsoft.com/office/powerpoint/2010/main" val="4158514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10;&#10;Description automatically generated">
            <a:extLst>
              <a:ext uri="{FF2B5EF4-FFF2-40B4-BE49-F238E27FC236}">
                <a16:creationId xmlns:a16="http://schemas.microsoft.com/office/drawing/2014/main" id="{65D990CE-DB08-4580-88CB-FF96FA240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3609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on a dirt road&#10;&#10;AI-generated content may be incorrect.">
            <a:extLst>
              <a:ext uri="{FF2B5EF4-FFF2-40B4-BE49-F238E27FC236}">
                <a16:creationId xmlns:a16="http://schemas.microsoft.com/office/drawing/2014/main" id="{25C3AFCD-D873-EF47-8063-FA657D6AB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904" y="312088"/>
            <a:ext cx="8311765" cy="6233824"/>
          </a:xfrm>
          <a:prstGeom prst="rect">
            <a:avLst/>
          </a:prstGeom>
        </p:spPr>
      </p:pic>
    </p:spTree>
    <p:extLst>
      <p:ext uri="{BB962C8B-B14F-4D97-AF65-F5344CB8AC3E}">
        <p14:creationId xmlns:p14="http://schemas.microsoft.com/office/powerpoint/2010/main" val="4106866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55370">
            <a:off x="2781186" y="-750045"/>
            <a:ext cx="1980228" cy="7216176"/>
          </a:xfrm>
          <a:prstGeom prst="rect">
            <a:avLst/>
          </a:prstGeom>
        </p:spPr>
      </p:pic>
      <p:sp>
        <p:nvSpPr>
          <p:cNvPr id="5" name="Rectangle 4"/>
          <p:cNvSpPr/>
          <p:nvPr/>
        </p:nvSpPr>
        <p:spPr>
          <a:xfrm rot="19549366">
            <a:off x="1147817" y="4550015"/>
            <a:ext cx="3129788" cy="769441"/>
          </a:xfrm>
          <a:prstGeom prst="rect">
            <a:avLst/>
          </a:prstGeom>
        </p:spPr>
        <p:txBody>
          <a:bodyPr wrap="square">
            <a:spAutoFit/>
          </a:bodyPr>
          <a:lstStyle/>
          <a:p>
            <a:r>
              <a:rPr lang="en-US" sz="4400" dirty="0"/>
              <a:t>byonics.com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25554">
            <a:off x="9689990" y="399386"/>
            <a:ext cx="1049655" cy="59790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506" y="2320871"/>
            <a:ext cx="1924050" cy="4038600"/>
          </a:xfrm>
          <a:prstGeom prst="rect">
            <a:avLst/>
          </a:prstGeom>
        </p:spPr>
      </p:pic>
    </p:spTree>
    <p:extLst>
      <p:ext uri="{BB962C8B-B14F-4D97-AF65-F5344CB8AC3E}">
        <p14:creationId xmlns:p14="http://schemas.microsoft.com/office/powerpoint/2010/main" val="121184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handheld radio on a brown surface&#10;&#10;AI-generated content may be incorrect.">
            <a:extLst>
              <a:ext uri="{FF2B5EF4-FFF2-40B4-BE49-F238E27FC236}">
                <a16:creationId xmlns:a16="http://schemas.microsoft.com/office/drawing/2014/main" id="{7444399D-E599-97FF-BF63-50313F63B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5143500" cy="6858000"/>
          </a:xfrm>
          <a:prstGeom prst="rect">
            <a:avLst/>
          </a:prstGeom>
        </p:spPr>
      </p:pic>
      <p:pic>
        <p:nvPicPr>
          <p:cNvPr id="5" name="Picture 4" descr="A close-up of a blue circuit board with black wires&#10;&#10;AI-generated content may be incorrect.">
            <a:extLst>
              <a:ext uri="{FF2B5EF4-FFF2-40B4-BE49-F238E27FC236}">
                <a16:creationId xmlns:a16="http://schemas.microsoft.com/office/drawing/2014/main" id="{2E11B85D-4F97-7ED1-7B95-2BAB7E641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38750" y="857250"/>
            <a:ext cx="6858000" cy="5143500"/>
          </a:xfrm>
          <a:prstGeom prst="rect">
            <a:avLst/>
          </a:prstGeom>
        </p:spPr>
      </p:pic>
    </p:spTree>
    <p:extLst>
      <p:ext uri="{BB962C8B-B14F-4D97-AF65-F5344CB8AC3E}">
        <p14:creationId xmlns:p14="http://schemas.microsoft.com/office/powerpoint/2010/main" val="86262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85446" y="97517"/>
            <a:ext cx="7463049" cy="1143000"/>
          </a:xfrm>
        </p:spPr>
        <p:txBody>
          <a:bodyPr>
            <a:noAutofit/>
          </a:bodyPr>
          <a:lstStyle/>
          <a:p>
            <a:pPr eaLnBrk="1" hangingPunct="1"/>
            <a:r>
              <a:rPr lang="en-US" dirty="0">
                <a:latin typeface="+mn-lt"/>
              </a:rPr>
              <a:t>1960s -- </a:t>
            </a:r>
            <a:r>
              <a:rPr lang="en-US" sz="5400" b="1" i="1" dirty="0">
                <a:latin typeface="+mn-lt"/>
              </a:rPr>
              <a:t>all day </a:t>
            </a:r>
            <a:r>
              <a:rPr lang="en-US" dirty="0">
                <a:latin typeface="+mn-lt"/>
              </a:rPr>
              <a:t>t-hunts begin</a:t>
            </a:r>
          </a:p>
        </p:txBody>
      </p:sp>
      <p:pic>
        <p:nvPicPr>
          <p:cNvPr id="2" name="Picture 1">
            <a:extLst>
              <a:ext uri="{FF2B5EF4-FFF2-40B4-BE49-F238E27FC236}">
                <a16:creationId xmlns:a16="http://schemas.microsoft.com/office/drawing/2014/main" id="{73F7275E-F8FA-95A9-6146-848FB653B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816" y="1240517"/>
            <a:ext cx="8104311" cy="5267802"/>
          </a:xfrm>
          <a:prstGeom prst="rect">
            <a:avLst/>
          </a:prstGeom>
        </p:spPr>
      </p:pic>
    </p:spTree>
    <p:extLst>
      <p:ext uri="{BB962C8B-B14F-4D97-AF65-F5344CB8AC3E}">
        <p14:creationId xmlns:p14="http://schemas.microsoft.com/office/powerpoint/2010/main" val="1821386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gold headphones with a small circuit board&#10;&#10;AI-generated content may be incorrect.">
            <a:extLst>
              <a:ext uri="{FF2B5EF4-FFF2-40B4-BE49-F238E27FC236}">
                <a16:creationId xmlns:a16="http://schemas.microsoft.com/office/drawing/2014/main" id="{EA7881B4-9C5A-7959-FC15-E0808CE9A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970221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ox with a label and a bottle on the ground&#10;&#10;AI-generated content may be incorrect.">
            <a:extLst>
              <a:ext uri="{FF2B5EF4-FFF2-40B4-BE49-F238E27FC236}">
                <a16:creationId xmlns:a16="http://schemas.microsoft.com/office/drawing/2014/main" id="{850C6AA5-4331-F1E4-2554-738945435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5" y="0"/>
            <a:ext cx="11696846" cy="6579476"/>
          </a:xfrm>
          <a:prstGeom prst="rect">
            <a:avLst/>
          </a:prstGeom>
        </p:spPr>
      </p:pic>
    </p:spTree>
    <p:extLst>
      <p:ext uri="{BB962C8B-B14F-4D97-AF65-F5344CB8AC3E}">
        <p14:creationId xmlns:p14="http://schemas.microsoft.com/office/powerpoint/2010/main" val="3709252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box with a circuit board and wires&#10;&#10;AI-generated content may be incorrect.">
            <a:extLst>
              <a:ext uri="{FF2B5EF4-FFF2-40B4-BE49-F238E27FC236}">
                <a16:creationId xmlns:a16="http://schemas.microsoft.com/office/drawing/2014/main" id="{D91E69F6-739A-41D6-D463-CB15C5CAE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993" y="185244"/>
            <a:ext cx="8650014" cy="6487511"/>
          </a:xfrm>
          <a:prstGeom prst="rect">
            <a:avLst/>
          </a:prstGeom>
        </p:spPr>
      </p:pic>
    </p:spTree>
    <p:extLst>
      <p:ext uri="{BB962C8B-B14F-4D97-AF65-F5344CB8AC3E}">
        <p14:creationId xmlns:p14="http://schemas.microsoft.com/office/powerpoint/2010/main" val="2778318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the desert&#10;&#10;AI-generated content may be incorrect.">
            <a:extLst>
              <a:ext uri="{FF2B5EF4-FFF2-40B4-BE49-F238E27FC236}">
                <a16:creationId xmlns:a16="http://schemas.microsoft.com/office/drawing/2014/main" id="{A098FFC4-373D-4D45-C2B2-7B2EA21FA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559" y="178675"/>
            <a:ext cx="8555420" cy="6416565"/>
          </a:xfrm>
          <a:prstGeom prst="rect">
            <a:avLst/>
          </a:prstGeom>
        </p:spPr>
      </p:pic>
    </p:spTree>
    <p:extLst>
      <p:ext uri="{BB962C8B-B14F-4D97-AF65-F5344CB8AC3E}">
        <p14:creationId xmlns:p14="http://schemas.microsoft.com/office/powerpoint/2010/main" val="2905415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field&#10;&#10;AI-generated content may be incorrect.">
            <a:extLst>
              <a:ext uri="{FF2B5EF4-FFF2-40B4-BE49-F238E27FC236}">
                <a16:creationId xmlns:a16="http://schemas.microsoft.com/office/drawing/2014/main" id="{DC26A992-71A7-1667-1DF8-D68595161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2" y="147145"/>
            <a:ext cx="11211035" cy="6306207"/>
          </a:xfrm>
          <a:prstGeom prst="rect">
            <a:avLst/>
          </a:prstGeom>
        </p:spPr>
      </p:pic>
    </p:spTree>
    <p:extLst>
      <p:ext uri="{BB962C8B-B14F-4D97-AF65-F5344CB8AC3E}">
        <p14:creationId xmlns:p14="http://schemas.microsoft.com/office/powerpoint/2010/main" val="11449496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34" y="451390"/>
            <a:ext cx="10515600" cy="1325563"/>
          </a:xfrm>
        </p:spPr>
        <p:txBody>
          <a:bodyPr>
            <a:noAutofit/>
          </a:bodyPr>
          <a:lstStyle/>
          <a:p>
            <a:r>
              <a:rPr lang="en-US" sz="9600" dirty="0">
                <a:latin typeface="+mn-lt"/>
              </a:rPr>
              <a:t>Sniffing</a:t>
            </a:r>
          </a:p>
        </p:txBody>
      </p:sp>
    </p:spTree>
    <p:extLst>
      <p:ext uri="{BB962C8B-B14F-4D97-AF65-F5344CB8AC3E}">
        <p14:creationId xmlns:p14="http://schemas.microsoft.com/office/powerpoint/2010/main" val="3314169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154" y="244650"/>
            <a:ext cx="4479721" cy="6401093"/>
          </a:xfrm>
          <a:prstGeom prst="rect">
            <a:avLst/>
          </a:prstGeom>
        </p:spPr>
      </p:pic>
      <p:sp>
        <p:nvSpPr>
          <p:cNvPr id="3" name="TextBox 2"/>
          <p:cNvSpPr txBox="1"/>
          <p:nvPr/>
        </p:nvSpPr>
        <p:spPr>
          <a:xfrm>
            <a:off x="511729" y="352338"/>
            <a:ext cx="2189526" cy="769441"/>
          </a:xfrm>
          <a:prstGeom prst="rect">
            <a:avLst/>
          </a:prstGeom>
          <a:noFill/>
        </p:spPr>
        <p:txBody>
          <a:bodyPr wrap="square" rtlCol="0">
            <a:spAutoFit/>
          </a:bodyPr>
          <a:lstStyle/>
          <a:p>
            <a:r>
              <a:rPr lang="en-US" sz="4400" dirty="0"/>
              <a:t>1863</a:t>
            </a:r>
          </a:p>
        </p:txBody>
      </p:sp>
    </p:spTree>
    <p:extLst>
      <p:ext uri="{BB962C8B-B14F-4D97-AF65-F5344CB8AC3E}">
        <p14:creationId xmlns:p14="http://schemas.microsoft.com/office/powerpoint/2010/main" val="973591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 Scott Bovitz\Desktop\Add to t-hunt talk\IMG_7406.jpg"/>
          <p:cNvPicPr>
            <a:picLocks noChangeAspect="1" noChangeArrowheads="1"/>
          </p:cNvPicPr>
          <p:nvPr/>
        </p:nvPicPr>
        <p:blipFill>
          <a:blip r:embed="rId2" cstate="print"/>
          <a:srcRect/>
          <a:stretch>
            <a:fillRect/>
          </a:stretch>
        </p:blipFill>
        <p:spPr bwMode="auto">
          <a:xfrm>
            <a:off x="1828800" y="304800"/>
            <a:ext cx="8572500" cy="5715000"/>
          </a:xfrm>
          <a:prstGeom prst="rect">
            <a:avLst/>
          </a:prstGeom>
          <a:noFill/>
        </p:spPr>
      </p:pic>
    </p:spTree>
    <p:extLst>
      <p:ext uri="{BB962C8B-B14F-4D97-AF65-F5344CB8AC3E}">
        <p14:creationId xmlns:p14="http://schemas.microsoft.com/office/powerpoint/2010/main" val="3449846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tree, sky&#10;&#10;Description automatically generated">
            <a:extLst>
              <a:ext uri="{FF2B5EF4-FFF2-40B4-BE49-F238E27FC236}">
                <a16:creationId xmlns:a16="http://schemas.microsoft.com/office/drawing/2014/main" id="{29F743CC-62CB-4C04-97C6-A68ED2FB4E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TextBox 3">
            <a:extLst>
              <a:ext uri="{FF2B5EF4-FFF2-40B4-BE49-F238E27FC236}">
                <a16:creationId xmlns:a16="http://schemas.microsoft.com/office/drawing/2014/main" id="{73D6EF8A-CF01-4341-8AB2-DFEB248918FE}"/>
              </a:ext>
            </a:extLst>
          </p:cNvPr>
          <p:cNvSpPr txBox="1"/>
          <p:nvPr/>
        </p:nvSpPr>
        <p:spPr>
          <a:xfrm>
            <a:off x="272005" y="353028"/>
            <a:ext cx="2870522" cy="646331"/>
          </a:xfrm>
          <a:prstGeom prst="rect">
            <a:avLst/>
          </a:prstGeom>
          <a:noFill/>
        </p:spPr>
        <p:txBody>
          <a:bodyPr wrap="square" rtlCol="0">
            <a:spAutoFit/>
          </a:bodyPr>
          <a:lstStyle/>
          <a:p>
            <a:r>
              <a:rPr lang="en-US" sz="3600" dirty="0"/>
              <a:t>2022</a:t>
            </a:r>
          </a:p>
        </p:txBody>
      </p:sp>
    </p:spTree>
    <p:extLst>
      <p:ext uri="{BB962C8B-B14F-4D97-AF65-F5344CB8AC3E}">
        <p14:creationId xmlns:p14="http://schemas.microsoft.com/office/powerpoint/2010/main" val="2151997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device with a blue and yellow box&#10;&#10;AI-generated content may be incorrect.">
            <a:extLst>
              <a:ext uri="{FF2B5EF4-FFF2-40B4-BE49-F238E27FC236}">
                <a16:creationId xmlns:a16="http://schemas.microsoft.com/office/drawing/2014/main" id="{82BA2CBB-04DA-B026-91A5-3B12CBA2B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871" y="0"/>
            <a:ext cx="7330257" cy="6858000"/>
          </a:xfrm>
          <a:prstGeom prst="rect">
            <a:avLst/>
          </a:prstGeom>
        </p:spPr>
      </p:pic>
    </p:spTree>
    <p:extLst>
      <p:ext uri="{BB962C8B-B14F-4D97-AF65-F5344CB8AC3E}">
        <p14:creationId xmlns:p14="http://schemas.microsoft.com/office/powerpoint/2010/main" val="226350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rophies on a table&#10;&#10;AI-generated content may be incorrect.">
            <a:extLst>
              <a:ext uri="{FF2B5EF4-FFF2-40B4-BE49-F238E27FC236}">
                <a16:creationId xmlns:a16="http://schemas.microsoft.com/office/drawing/2014/main" id="{8423384B-21B9-4232-CF04-290177770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58" y="132272"/>
            <a:ext cx="11430321" cy="6429555"/>
          </a:xfrm>
          <a:prstGeom prst="rect">
            <a:avLst/>
          </a:prstGeom>
        </p:spPr>
      </p:pic>
    </p:spTree>
    <p:extLst>
      <p:ext uri="{BB962C8B-B14F-4D97-AF65-F5344CB8AC3E}">
        <p14:creationId xmlns:p14="http://schemas.microsoft.com/office/powerpoint/2010/main" val="205437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light at night&#10;&#10;AI-generated content may be incorrect.">
            <a:extLst>
              <a:ext uri="{FF2B5EF4-FFF2-40B4-BE49-F238E27FC236}">
                <a16:creationId xmlns:a16="http://schemas.microsoft.com/office/drawing/2014/main" id="{6672143F-633B-3A77-4D95-462B0959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317" y="0"/>
            <a:ext cx="9007366" cy="6755525"/>
          </a:xfrm>
          <a:prstGeom prst="rect">
            <a:avLst/>
          </a:prstGeom>
        </p:spPr>
      </p:pic>
    </p:spTree>
    <p:extLst>
      <p:ext uri="{BB962C8B-B14F-4D97-AF65-F5344CB8AC3E}">
        <p14:creationId xmlns:p14="http://schemas.microsoft.com/office/powerpoint/2010/main" val="12493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5591-9318-5F83-3D82-883D30FCD4C2}"/>
              </a:ext>
            </a:extLst>
          </p:cNvPr>
          <p:cNvSpPr>
            <a:spLocks noGrp="1"/>
          </p:cNvSpPr>
          <p:nvPr>
            <p:ph type="title"/>
          </p:nvPr>
        </p:nvSpPr>
        <p:spPr/>
        <p:txBody>
          <a:bodyPr>
            <a:noAutofit/>
          </a:bodyPr>
          <a:lstStyle/>
          <a:p>
            <a:r>
              <a:rPr lang="en-US" sz="9600" dirty="0"/>
              <a:t>Sign in sheet</a:t>
            </a:r>
          </a:p>
        </p:txBody>
      </p:sp>
    </p:spTree>
    <p:extLst>
      <p:ext uri="{BB962C8B-B14F-4D97-AF65-F5344CB8AC3E}">
        <p14:creationId xmlns:p14="http://schemas.microsoft.com/office/powerpoint/2010/main" val="3919427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desert&#10;&#10;AI-generated content may be incorrect.">
            <a:extLst>
              <a:ext uri="{FF2B5EF4-FFF2-40B4-BE49-F238E27FC236}">
                <a16:creationId xmlns:a16="http://schemas.microsoft.com/office/drawing/2014/main" id="{35AE0DDB-70E3-7900-55C6-0E2BB843F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96" y="0"/>
            <a:ext cx="8744608" cy="6558456"/>
          </a:xfrm>
          <a:prstGeom prst="rect">
            <a:avLst/>
          </a:prstGeom>
        </p:spPr>
      </p:pic>
    </p:spTree>
    <p:extLst>
      <p:ext uri="{BB962C8B-B14F-4D97-AF65-F5344CB8AC3E}">
        <p14:creationId xmlns:p14="http://schemas.microsoft.com/office/powerpoint/2010/main" val="13223478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iece of paper&#10;&#10;AI-generated content may be incorrect.">
            <a:extLst>
              <a:ext uri="{FF2B5EF4-FFF2-40B4-BE49-F238E27FC236}">
                <a16:creationId xmlns:a16="http://schemas.microsoft.com/office/drawing/2014/main" id="{3F822EAD-AD2A-22CE-0BFB-6CD06FE0B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9158549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iece of paper&#10;&#10;Description automatically generated with medium confidence">
            <a:extLst>
              <a:ext uri="{FF2B5EF4-FFF2-40B4-BE49-F238E27FC236}">
                <a16:creationId xmlns:a16="http://schemas.microsoft.com/office/drawing/2014/main" id="{59C59B46-6792-4FB9-AB2F-306B7940B9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355215" y="-665713"/>
            <a:ext cx="6286290" cy="8381720"/>
          </a:xfrm>
          <a:prstGeom prst="rect">
            <a:avLst/>
          </a:prstGeom>
        </p:spPr>
      </p:pic>
      <p:sp>
        <p:nvSpPr>
          <p:cNvPr id="4" name="TextBox 3">
            <a:extLst>
              <a:ext uri="{FF2B5EF4-FFF2-40B4-BE49-F238E27FC236}">
                <a16:creationId xmlns:a16="http://schemas.microsoft.com/office/drawing/2014/main" id="{41C0E4D8-F47E-45FC-A578-295B500BEF24}"/>
              </a:ext>
            </a:extLst>
          </p:cNvPr>
          <p:cNvSpPr txBox="1"/>
          <p:nvPr/>
        </p:nvSpPr>
        <p:spPr>
          <a:xfrm>
            <a:off x="422476" y="486137"/>
            <a:ext cx="1603094" cy="646331"/>
          </a:xfrm>
          <a:prstGeom prst="rect">
            <a:avLst/>
          </a:prstGeom>
          <a:noFill/>
        </p:spPr>
        <p:txBody>
          <a:bodyPr wrap="square" rtlCol="0">
            <a:spAutoFit/>
          </a:bodyPr>
          <a:lstStyle/>
          <a:p>
            <a:r>
              <a:rPr lang="en-US" sz="3600" dirty="0"/>
              <a:t>2022</a:t>
            </a:r>
          </a:p>
        </p:txBody>
      </p:sp>
    </p:spTree>
    <p:extLst>
      <p:ext uri="{BB962C8B-B14F-4D97-AF65-F5344CB8AC3E}">
        <p14:creationId xmlns:p14="http://schemas.microsoft.com/office/powerpoint/2010/main" val="3582674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5BE8-D193-A145-A207-542DA1C6716B}"/>
              </a:ext>
            </a:extLst>
          </p:cNvPr>
          <p:cNvSpPr>
            <a:spLocks noGrp="1"/>
          </p:cNvSpPr>
          <p:nvPr>
            <p:ph type="title"/>
          </p:nvPr>
        </p:nvSpPr>
        <p:spPr>
          <a:xfrm>
            <a:off x="691055" y="291553"/>
            <a:ext cx="10515600" cy="1325563"/>
          </a:xfrm>
        </p:spPr>
        <p:txBody>
          <a:bodyPr>
            <a:noAutofit/>
          </a:bodyPr>
          <a:lstStyle/>
          <a:p>
            <a:r>
              <a:rPr lang="en-US" sz="9600" dirty="0"/>
              <a:t>Personalities</a:t>
            </a:r>
          </a:p>
        </p:txBody>
      </p:sp>
    </p:spTree>
    <p:extLst>
      <p:ext uri="{BB962C8B-B14F-4D97-AF65-F5344CB8AC3E}">
        <p14:creationId xmlns:p14="http://schemas.microsoft.com/office/powerpoint/2010/main" val="4602399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ing next to each other&#10;&#10;AI-generated content may be incorrect.">
            <a:extLst>
              <a:ext uri="{FF2B5EF4-FFF2-40B4-BE49-F238E27FC236}">
                <a16:creationId xmlns:a16="http://schemas.microsoft.com/office/drawing/2014/main" id="{BA379C77-084A-842E-6FB3-A3BFE8EC9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062" y="110358"/>
            <a:ext cx="8849710" cy="6637283"/>
          </a:xfrm>
          <a:prstGeom prst="rect">
            <a:avLst/>
          </a:prstGeom>
        </p:spPr>
      </p:pic>
      <p:sp>
        <p:nvSpPr>
          <p:cNvPr id="2" name="TextBox 1">
            <a:extLst>
              <a:ext uri="{FF2B5EF4-FFF2-40B4-BE49-F238E27FC236}">
                <a16:creationId xmlns:a16="http://schemas.microsoft.com/office/drawing/2014/main" id="{6912ED9C-0E69-2BC9-91C1-7FE3359ACE42}"/>
              </a:ext>
            </a:extLst>
          </p:cNvPr>
          <p:cNvSpPr txBox="1"/>
          <p:nvPr/>
        </p:nvSpPr>
        <p:spPr>
          <a:xfrm>
            <a:off x="10656498" y="4681268"/>
            <a:ext cx="799771" cy="369332"/>
          </a:xfrm>
          <a:prstGeom prst="rect">
            <a:avLst/>
          </a:prstGeom>
          <a:noFill/>
        </p:spPr>
        <p:txBody>
          <a:bodyPr wrap="none" rtlCol="0">
            <a:spAutoFit/>
          </a:bodyPr>
          <a:lstStyle/>
          <a:p>
            <a:r>
              <a:rPr lang="en-US" dirty="0"/>
              <a:t>K6VCR</a:t>
            </a:r>
          </a:p>
        </p:txBody>
      </p:sp>
    </p:spTree>
    <p:extLst>
      <p:ext uri="{BB962C8B-B14F-4D97-AF65-F5344CB8AC3E}">
        <p14:creationId xmlns:p14="http://schemas.microsoft.com/office/powerpoint/2010/main" val="24319535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ing next to each other&#10;&#10;AI-generated content may be incorrect.">
            <a:extLst>
              <a:ext uri="{FF2B5EF4-FFF2-40B4-BE49-F238E27FC236}">
                <a16:creationId xmlns:a16="http://schemas.microsoft.com/office/drawing/2014/main" id="{CCD671DE-CB07-F9F4-E78B-17E87ECD8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938" y="0"/>
            <a:ext cx="9091448" cy="6818586"/>
          </a:xfrm>
          <a:prstGeom prst="rect">
            <a:avLst/>
          </a:prstGeom>
        </p:spPr>
      </p:pic>
      <p:sp>
        <p:nvSpPr>
          <p:cNvPr id="2" name="TextBox 1">
            <a:extLst>
              <a:ext uri="{FF2B5EF4-FFF2-40B4-BE49-F238E27FC236}">
                <a16:creationId xmlns:a16="http://schemas.microsoft.com/office/drawing/2014/main" id="{D12E934B-1CD1-F7AB-FFB7-F08C720A370D}"/>
              </a:ext>
            </a:extLst>
          </p:cNvPr>
          <p:cNvSpPr txBox="1"/>
          <p:nvPr/>
        </p:nvSpPr>
        <p:spPr>
          <a:xfrm>
            <a:off x="10817525" y="3429000"/>
            <a:ext cx="977319" cy="369332"/>
          </a:xfrm>
          <a:prstGeom prst="rect">
            <a:avLst/>
          </a:prstGeom>
          <a:noFill/>
        </p:spPr>
        <p:txBody>
          <a:bodyPr wrap="none" rtlCol="0">
            <a:spAutoFit/>
          </a:bodyPr>
          <a:lstStyle/>
          <a:p>
            <a:r>
              <a:rPr lang="en-US" dirty="0"/>
              <a:t>WA6RJN</a:t>
            </a:r>
          </a:p>
        </p:txBody>
      </p:sp>
    </p:spTree>
    <p:extLst>
      <p:ext uri="{BB962C8B-B14F-4D97-AF65-F5344CB8AC3E}">
        <p14:creationId xmlns:p14="http://schemas.microsoft.com/office/powerpoint/2010/main" val="38125839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ar giving a thumbs up&#10;&#10;AI-generated content may be incorrect.">
            <a:extLst>
              <a:ext uri="{FF2B5EF4-FFF2-40B4-BE49-F238E27FC236}">
                <a16:creationId xmlns:a16="http://schemas.microsoft.com/office/drawing/2014/main" id="{179F9438-6807-9AE9-CADE-992203BE7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30" y="378372"/>
            <a:ext cx="10510345" cy="5912069"/>
          </a:xfrm>
          <a:prstGeom prst="rect">
            <a:avLst/>
          </a:prstGeom>
        </p:spPr>
      </p:pic>
      <p:sp>
        <p:nvSpPr>
          <p:cNvPr id="2" name="TextBox 1">
            <a:extLst>
              <a:ext uri="{FF2B5EF4-FFF2-40B4-BE49-F238E27FC236}">
                <a16:creationId xmlns:a16="http://schemas.microsoft.com/office/drawing/2014/main" id="{75F1E260-0C3A-4344-EEB5-77DCCEDEB840}"/>
              </a:ext>
            </a:extLst>
          </p:cNvPr>
          <p:cNvSpPr txBox="1"/>
          <p:nvPr/>
        </p:nvSpPr>
        <p:spPr>
          <a:xfrm>
            <a:off x="2708694" y="6354793"/>
            <a:ext cx="3578993" cy="369332"/>
          </a:xfrm>
          <a:prstGeom prst="rect">
            <a:avLst/>
          </a:prstGeom>
          <a:noFill/>
        </p:spPr>
        <p:txBody>
          <a:bodyPr wrap="none" rtlCol="0">
            <a:spAutoFit/>
          </a:bodyPr>
          <a:lstStyle/>
          <a:p>
            <a:r>
              <a:rPr lang="en-US" dirty="0"/>
              <a:t>WB6HPW – N6PL will often navigate</a:t>
            </a:r>
          </a:p>
        </p:txBody>
      </p:sp>
    </p:spTree>
    <p:extLst>
      <p:ext uri="{BB962C8B-B14F-4D97-AF65-F5344CB8AC3E}">
        <p14:creationId xmlns:p14="http://schemas.microsoft.com/office/powerpoint/2010/main" val="2478667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AI-generated content may be incorrect.">
            <a:extLst>
              <a:ext uri="{FF2B5EF4-FFF2-40B4-BE49-F238E27FC236}">
                <a16:creationId xmlns:a16="http://schemas.microsoft.com/office/drawing/2014/main" id="{1233B213-8297-05D7-6B79-B5D52871E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8" y="221702"/>
            <a:ext cx="10929470" cy="6147827"/>
          </a:xfrm>
          <a:prstGeom prst="rect">
            <a:avLst/>
          </a:prstGeom>
        </p:spPr>
      </p:pic>
      <p:sp>
        <p:nvSpPr>
          <p:cNvPr id="2" name="TextBox 1">
            <a:extLst>
              <a:ext uri="{FF2B5EF4-FFF2-40B4-BE49-F238E27FC236}">
                <a16:creationId xmlns:a16="http://schemas.microsoft.com/office/drawing/2014/main" id="{D8ADCF86-4D7A-E265-43BE-53572813D0FE}"/>
              </a:ext>
            </a:extLst>
          </p:cNvPr>
          <p:cNvSpPr txBox="1"/>
          <p:nvPr/>
        </p:nvSpPr>
        <p:spPr>
          <a:xfrm>
            <a:off x="6889631" y="6451632"/>
            <a:ext cx="1459054" cy="369332"/>
          </a:xfrm>
          <a:prstGeom prst="rect">
            <a:avLst/>
          </a:prstGeom>
          <a:noFill/>
        </p:spPr>
        <p:txBody>
          <a:bodyPr wrap="none" rtlCol="0">
            <a:spAutoFit/>
          </a:bodyPr>
          <a:lstStyle/>
          <a:p>
            <a:r>
              <a:rPr lang="en-US" dirty="0"/>
              <a:t>KI6RXX  AF6O</a:t>
            </a:r>
          </a:p>
        </p:txBody>
      </p:sp>
    </p:spTree>
    <p:extLst>
      <p:ext uri="{BB962C8B-B14F-4D97-AF65-F5344CB8AC3E}">
        <p14:creationId xmlns:p14="http://schemas.microsoft.com/office/powerpoint/2010/main" val="4224308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50" y="305262"/>
            <a:ext cx="10515600" cy="1325563"/>
          </a:xfrm>
        </p:spPr>
        <p:txBody>
          <a:bodyPr>
            <a:noAutofit/>
          </a:bodyPr>
          <a:lstStyle/>
          <a:p>
            <a:r>
              <a:rPr lang="en-US" sz="9600" dirty="0"/>
              <a:t>Just so</a:t>
            </a:r>
          </a:p>
        </p:txBody>
      </p:sp>
      <p:pic>
        <p:nvPicPr>
          <p:cNvPr id="3" name="Picture 7" descr="http://bovitz.com/n6mi/hunt%20images/1998/398/thlogo.jpg">
            <a:extLst>
              <a:ext uri="{FF2B5EF4-FFF2-40B4-BE49-F238E27FC236}">
                <a16:creationId xmlns:a16="http://schemas.microsoft.com/office/drawing/2014/main" id="{07CED3EA-A922-AD24-76E2-62B232208E3C}"/>
              </a:ext>
            </a:extLst>
          </p:cNvPr>
          <p:cNvPicPr>
            <a:picLocks noChangeAspect="1" noChangeArrowheads="1"/>
          </p:cNvPicPr>
          <p:nvPr/>
        </p:nvPicPr>
        <p:blipFill>
          <a:blip r:embed="rId2" cstate="print"/>
          <a:srcRect/>
          <a:stretch>
            <a:fillRect/>
          </a:stretch>
        </p:blipFill>
        <p:spPr bwMode="auto">
          <a:xfrm>
            <a:off x="4798332" y="305262"/>
            <a:ext cx="5911710" cy="5969149"/>
          </a:xfrm>
          <a:prstGeom prst="rect">
            <a:avLst/>
          </a:prstGeom>
          <a:noFill/>
          <a:ln w="9525">
            <a:noFill/>
            <a:miter lim="800000"/>
            <a:headEnd/>
            <a:tailEnd/>
          </a:ln>
        </p:spPr>
      </p:pic>
    </p:spTree>
    <p:extLst>
      <p:ext uri="{BB962C8B-B14F-4D97-AF65-F5344CB8AC3E}">
        <p14:creationId xmlns:p14="http://schemas.microsoft.com/office/powerpoint/2010/main" val="9034030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ound, person&#10;&#10;Description automatically generated">
            <a:extLst>
              <a:ext uri="{FF2B5EF4-FFF2-40B4-BE49-F238E27FC236}">
                <a16:creationId xmlns:a16="http://schemas.microsoft.com/office/drawing/2014/main" id="{ACCD25A6-72F0-491F-BE45-430F7133E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6635" y="0"/>
            <a:ext cx="5143500" cy="6858000"/>
          </a:xfrm>
          <a:prstGeom prst="rect">
            <a:avLst/>
          </a:prstGeom>
        </p:spPr>
      </p:pic>
      <p:sp>
        <p:nvSpPr>
          <p:cNvPr id="5" name="TextBox 4">
            <a:extLst>
              <a:ext uri="{FF2B5EF4-FFF2-40B4-BE49-F238E27FC236}">
                <a16:creationId xmlns:a16="http://schemas.microsoft.com/office/drawing/2014/main" id="{6E4D54E6-7121-4CC7-B0AA-744D991B8FA5}"/>
              </a:ext>
            </a:extLst>
          </p:cNvPr>
          <p:cNvSpPr txBox="1"/>
          <p:nvPr/>
        </p:nvSpPr>
        <p:spPr>
          <a:xfrm>
            <a:off x="7426366" y="2011630"/>
            <a:ext cx="6096964" cy="1384995"/>
          </a:xfrm>
          <a:prstGeom prst="rect">
            <a:avLst/>
          </a:prstGeom>
          <a:noFill/>
        </p:spPr>
        <p:txBody>
          <a:bodyPr wrap="square">
            <a:spAutoFit/>
          </a:bodyPr>
          <a:lstStyle/>
          <a:p>
            <a:r>
              <a:rPr lang="en-US" sz="2800" dirty="0"/>
              <a:t>http://new.thunter.org</a:t>
            </a:r>
          </a:p>
          <a:p>
            <a:endParaRPr lang="en-US" sz="2800" dirty="0"/>
          </a:p>
          <a:p>
            <a:r>
              <a:rPr lang="en-US" sz="2800" dirty="0"/>
              <a:t>n6mi.com</a:t>
            </a:r>
          </a:p>
        </p:txBody>
      </p:sp>
    </p:spTree>
    <p:extLst>
      <p:ext uri="{BB962C8B-B14F-4D97-AF65-F5344CB8AC3E}">
        <p14:creationId xmlns:p14="http://schemas.microsoft.com/office/powerpoint/2010/main" val="598748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239</Words>
  <Application>Microsoft Macintosh PowerPoint</Application>
  <PresentationFormat>Widescreen</PresentationFormat>
  <Paragraphs>75</Paragraphs>
  <Slides>90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Calibri Light</vt:lpstr>
      <vt:lpstr>Palatino Linotype</vt:lpstr>
      <vt:lpstr>Office Theme</vt:lpstr>
      <vt:lpstr> No Rules No Boundaries No Complaints “All Day” Southern California  Transmitter Hunting 146.565 MHz Fourth Saturday</vt:lpstr>
      <vt:lpstr>PowerPoint Presentation</vt:lpstr>
      <vt:lpstr>PowerPoint Presentation</vt:lpstr>
      <vt:lpstr>PowerPoint Presentation</vt:lpstr>
      <vt:lpstr>1988</vt:lpstr>
      <vt:lpstr>PowerPoint Presentation</vt:lpstr>
      <vt:lpstr>1960s -- all day t-hunts begin</vt:lpstr>
      <vt:lpstr>PowerPoint Presentation</vt:lpstr>
      <vt:lpstr>Just so</vt:lpstr>
      <vt:lpstr>PowerPoint Presentation</vt:lpstr>
      <vt:lpstr>Radio installations </vt:lpstr>
      <vt:lpstr>PowerPoint Presentation</vt:lpstr>
      <vt:lpstr>PowerPoint Presentation</vt:lpstr>
      <vt:lpstr>2000</vt:lpstr>
      <vt:lpstr>PowerPoint Presentation</vt:lpstr>
      <vt:lpstr>Attenuators</vt:lpstr>
      <vt:lpstr>PowerPoint Presentation</vt:lpstr>
      <vt:lpstr>PowerPoint Presentation</vt:lpstr>
      <vt:lpstr>Mobile antennas</vt:lpstr>
      <vt:lpstr>PowerPoint Presentation</vt:lpstr>
      <vt:lpstr>2000 </vt:lpstr>
      <vt:lpstr>2011</vt:lpstr>
      <vt:lpstr>PowerPoint Presentation</vt:lpstr>
      <vt:lpstr>PowerPoint Presentation</vt:lpstr>
      <vt:lpstr>The hole in the roof (it only hurts a little)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Vehicles</vt:lpstr>
      <vt:lpstr>1998</vt:lpstr>
      <vt:lpstr>PowerPoint Presentation</vt:lpstr>
      <vt:lpstr>Navigation</vt:lpstr>
      <vt:lpstr>Map and compass</vt:lpstr>
      <vt:lpstr>PowerPoint Presentation</vt:lpstr>
      <vt:lpstr>PowerPoint Presentation</vt:lpstr>
      <vt:lpstr>PowerPoint Presentation</vt:lpstr>
      <vt:lpstr>PowerPoint Presentation</vt:lpstr>
      <vt:lpstr>Roads</vt:lpstr>
      <vt:lpstr>PowerPoint Presentation</vt:lpstr>
      <vt:lpstr>1997</vt:lpstr>
      <vt:lpstr>PowerPoint Presentation</vt:lpstr>
      <vt:lpstr>PowerPoint Presentation</vt:lpstr>
      <vt:lpstr>PowerPoint Presentation</vt:lpstr>
      <vt:lpstr>Hidden transmitters</vt:lpstr>
      <vt:lpstr>PowerPoint Presentation</vt:lpstr>
      <vt:lpstr>PowerPoint Presentation</vt:lpstr>
      <vt:lpstr>2000</vt:lpstr>
      <vt:lpstr>1995</vt:lpstr>
      <vt:lpstr>PowerPoint Presentation</vt:lpstr>
      <vt:lpstr>PowerPoint Presentation</vt:lpstr>
      <vt:lpstr>1997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Sniffing</vt:lpstr>
      <vt:lpstr>PowerPoint Presentation</vt:lpstr>
      <vt:lpstr>PowerPoint Presentation</vt:lpstr>
      <vt:lpstr>PowerPoint Presentation</vt:lpstr>
      <vt:lpstr>PowerPoint Presentation</vt:lpstr>
      <vt:lpstr>PowerPoint Presentation</vt:lpstr>
      <vt:lpstr>Sign in sheet</vt:lpstr>
      <vt:lpstr>PowerPoint Presentation</vt:lpstr>
      <vt:lpstr>PowerPoint Presentation</vt:lpstr>
      <vt:lpstr>PowerPoint Presentation</vt:lpstr>
      <vt:lpstr>Personalities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Scott Bovitz</dc:creator>
  <cp:lastModifiedBy>J. Scott Bovitz &lt;bovitz@bovitz.com&gt;</cp:lastModifiedBy>
  <cp:revision>86</cp:revision>
  <dcterms:created xsi:type="dcterms:W3CDTF">2014-09-01T04:03:31Z</dcterms:created>
  <dcterms:modified xsi:type="dcterms:W3CDTF">2026-02-18T04:29:36Z</dcterms:modified>
</cp:coreProperties>
</file>